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6" r:id="rId1"/>
  </p:sldMasterIdLst>
  <p:notesMasterIdLst>
    <p:notesMasterId r:id="rId34"/>
  </p:notesMasterIdLst>
  <p:sldIdLst>
    <p:sldId id="256" r:id="rId2"/>
    <p:sldId id="258" r:id="rId3"/>
    <p:sldId id="264" r:id="rId4"/>
    <p:sldId id="279" r:id="rId5"/>
    <p:sldId id="280" r:id="rId6"/>
    <p:sldId id="281" r:id="rId7"/>
    <p:sldId id="285" r:id="rId8"/>
    <p:sldId id="294" r:id="rId9"/>
    <p:sldId id="287" r:id="rId10"/>
    <p:sldId id="286" r:id="rId11"/>
    <p:sldId id="299" r:id="rId12"/>
    <p:sldId id="284" r:id="rId13"/>
    <p:sldId id="275" r:id="rId14"/>
    <p:sldId id="300" r:id="rId15"/>
    <p:sldId id="268" r:id="rId16"/>
    <p:sldId id="269" r:id="rId17"/>
    <p:sldId id="270" r:id="rId18"/>
    <p:sldId id="271" r:id="rId19"/>
    <p:sldId id="272" r:id="rId20"/>
    <p:sldId id="273" r:id="rId21"/>
    <p:sldId id="274" r:id="rId22"/>
    <p:sldId id="276" r:id="rId23"/>
    <p:sldId id="277" r:id="rId24"/>
    <p:sldId id="298" r:id="rId25"/>
    <p:sldId id="301" r:id="rId26"/>
    <p:sldId id="267" r:id="rId27"/>
    <p:sldId id="295" r:id="rId28"/>
    <p:sldId id="266" r:id="rId29"/>
    <p:sldId id="265" r:id="rId30"/>
    <p:sldId id="261" r:id="rId31"/>
    <p:sldId id="262"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91023" autoAdjust="0"/>
  </p:normalViewPr>
  <p:slideViewPr>
    <p:cSldViewPr snapToGrid="0">
      <p:cViewPr varScale="1">
        <p:scale>
          <a:sx n="57" d="100"/>
          <a:sy n="57" d="100"/>
        </p:scale>
        <p:origin x="-90" y="-1212"/>
      </p:cViewPr>
      <p:guideLst>
        <p:guide orient="horz" pos="2160"/>
        <p:guide pos="3840"/>
      </p:guideLst>
    </p:cSldViewPr>
  </p:slideViewPr>
  <p:notesTextViewPr>
    <p:cViewPr>
      <p:scale>
        <a:sx n="1" d="1"/>
        <a:sy n="1" d="1"/>
      </p:scale>
      <p:origin x="0" y="0"/>
    </p:cViewPr>
  </p:notesTextViewPr>
  <p:sorterViewPr>
    <p:cViewPr>
      <p:scale>
        <a:sx n="100" d="100"/>
        <a:sy n="100" d="100"/>
      </p:scale>
      <p:origin x="0" y="-1495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C19171D-723E-474B-9031-B1D0413377A7}"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12A6296-9B29-4F9D-BE6C-990F12C3C54E}" type="slidenum">
              <a:rPr lang="en-US" smtClean="0"/>
              <a:pPr/>
              <a:t>‹#›</a:t>
            </a:fld>
            <a:endParaRPr lang="en-US" dirty="0"/>
          </a:p>
        </p:txBody>
      </p:sp>
    </p:spTree>
    <p:extLst>
      <p:ext uri="{BB962C8B-B14F-4D97-AF65-F5344CB8AC3E}">
        <p14:creationId xmlns:p14="http://schemas.microsoft.com/office/powerpoint/2010/main" xmlns="" val="23141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1</a:t>
            </a:fld>
            <a:endParaRPr lang="en-US" dirty="0"/>
          </a:p>
        </p:txBody>
      </p:sp>
    </p:spTree>
    <p:extLst>
      <p:ext uri="{BB962C8B-B14F-4D97-AF65-F5344CB8AC3E}">
        <p14:creationId xmlns:p14="http://schemas.microsoft.com/office/powerpoint/2010/main" xmlns="" val="3661340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All information systems must be aligned with the organization’s competitive strategy.</a:t>
            </a:r>
          </a:p>
          <a:p>
            <a:pPr marL="171450" indent="-171450">
              <a:buFont typeface="Arial" panose="020B0604020202020204" pitchFamily="34" charset="0"/>
              <a:buChar char="•"/>
            </a:pPr>
            <a:r>
              <a:rPr lang="en-US" sz="1100" dirty="0" smtClean="0">
                <a:latin typeface="Arial" panose="020B0604020202020204" pitchFamily="34" charset="0"/>
              </a:rPr>
              <a:t>Maintaining alignment between IS capabilities and organizational strategy is a continual process. Without a strong CIO, IS may be perceived as drag on organization’s opportunities. </a:t>
            </a:r>
          </a:p>
          <a:p>
            <a:pPr marL="171450" indent="-171450">
              <a:spcBef>
                <a:spcPct val="0"/>
              </a:spcBef>
              <a:buFontTx/>
              <a:buChar char="•"/>
            </a:pPr>
            <a:r>
              <a:rPr lang="en-US" sz="1100" dirty="0" smtClean="0">
                <a:latin typeface="Arial" panose="020B0604020202020204" pitchFamily="34" charset="0"/>
              </a:rPr>
              <a:t>A </a:t>
            </a:r>
            <a:r>
              <a:rPr lang="en-US" sz="1100" b="1" dirty="0" smtClean="0">
                <a:latin typeface="Arial" panose="020B0604020202020204" pitchFamily="34" charset="0"/>
              </a:rPr>
              <a:t>steering committee </a:t>
            </a:r>
            <a:r>
              <a:rPr lang="en-US" sz="1100" dirty="0" smtClean="0">
                <a:latin typeface="Arial" panose="020B0604020202020204" pitchFamily="34" charset="0"/>
              </a:rPr>
              <a:t>is a group of senior managers from the major business functions that works with CIO to set IS priorities and decide among major IS projects and alternatives. IS department sets up the steering committee’s schedule, agenda and conducts meetings.</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4E41A73-34E9-46FF-9581-CDB27CB38CB0}" type="slidenum">
              <a:rPr lang="en-US">
                <a:cs typeface="Arial" charset="0"/>
              </a:rPr>
              <a:pPr fontAlgn="base">
                <a:spcBef>
                  <a:spcPct val="0"/>
                </a:spcBef>
                <a:spcAft>
                  <a:spcPct val="0"/>
                </a:spcAft>
              </a:pPr>
              <a:t>12</a:t>
            </a:fld>
            <a:endParaRPr lang="en-US" dirty="0">
              <a:cs typeface="Arial" charset="0"/>
            </a:endParaRPr>
          </a:p>
        </p:txBody>
      </p:sp>
    </p:spTree>
    <p:extLst>
      <p:ext uri="{BB962C8B-B14F-4D97-AF65-F5344CB8AC3E}">
        <p14:creationId xmlns:p14="http://schemas.microsoft.com/office/powerpoint/2010/main" xmlns="" val="140872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4AC6C5-0F5F-4B87-B704-3720E12695E5}" type="slidenum">
              <a:rPr lang="en-US">
                <a:cs typeface="Arial" charset="0"/>
              </a:rPr>
              <a:pPr fontAlgn="base">
                <a:spcBef>
                  <a:spcPct val="0"/>
                </a:spcBef>
                <a:spcAft>
                  <a:spcPct val="0"/>
                </a:spcAft>
              </a:pPr>
              <a:t>13</a:t>
            </a:fld>
            <a:endParaRPr lang="en-US" dirty="0">
              <a:cs typeface="Arial" charset="0"/>
            </a:endParaRPr>
          </a:p>
        </p:txBody>
      </p:sp>
    </p:spTree>
    <p:extLst>
      <p:ext uri="{BB962C8B-B14F-4D97-AF65-F5344CB8AC3E}">
        <p14:creationId xmlns:p14="http://schemas.microsoft.com/office/powerpoint/2010/main" xmlns="" val="207400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4AC6C5-0F5F-4B87-B704-3720E12695E5}" type="slidenum">
              <a:rPr lang="en-US">
                <a:cs typeface="Arial" charset="0"/>
              </a:rPr>
              <a:pPr fontAlgn="base">
                <a:spcBef>
                  <a:spcPct val="0"/>
                </a:spcBef>
                <a:spcAft>
                  <a:spcPct val="0"/>
                </a:spcAft>
              </a:pPr>
              <a:t>14</a:t>
            </a:fld>
            <a:endParaRPr lang="en-US" dirty="0">
              <a:cs typeface="Arial" charset="0"/>
            </a:endParaRPr>
          </a:p>
        </p:txBody>
      </p:sp>
    </p:spTree>
    <p:extLst>
      <p:ext uri="{BB962C8B-B14F-4D97-AF65-F5344CB8AC3E}">
        <p14:creationId xmlns:p14="http://schemas.microsoft.com/office/powerpoint/2010/main" xmlns="" val="311391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smtClean="0">
                <a:solidFill>
                  <a:schemeClr val="tx1"/>
                </a:solidFill>
                <a:latin typeface="Arial" panose="020B0604020202020204" pitchFamily="34" charset="0"/>
                <a:ea typeface="+mn-ea"/>
                <a:cs typeface="+mn-cs"/>
              </a:rPr>
              <a:t>At PRIDE Systems, building a large development and test team may be more than the company needs and require management skills that neither James nor Jared have. Outsourcing the development function saves them from needing this expertise.</a:t>
            </a:r>
            <a:endParaRPr lang="en-US" sz="1100" dirty="0" smtClean="0">
              <a:latin typeface="Arial" panose="020B0604020202020204" pitchFamily="34" charset="0"/>
            </a:endParaRP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7038AC-CB23-4848-B98A-C305059D394D}" type="slidenum">
              <a:rPr lang="en-US">
                <a:cs typeface="Arial" charset="0"/>
              </a:rPr>
              <a:pPr fontAlgn="base">
                <a:spcBef>
                  <a:spcPct val="0"/>
                </a:spcBef>
                <a:spcAft>
                  <a:spcPct val="0"/>
                </a:spcAft>
              </a:pPr>
              <a:t>15</a:t>
            </a:fld>
            <a:endParaRPr lang="en-US" dirty="0">
              <a:cs typeface="Arial" charset="0"/>
            </a:endParaRPr>
          </a:p>
        </p:txBody>
      </p:sp>
    </p:spTree>
    <p:extLst>
      <p:ext uri="{BB962C8B-B14F-4D97-AF65-F5344CB8AC3E}">
        <p14:creationId xmlns:p14="http://schemas.microsoft.com/office/powerpoint/2010/main" xmlns="" val="71057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100" dirty="0" smtClean="0">
                <a:latin typeface="Arial" panose="020B0604020202020204" pitchFamily="34" charset="0"/>
              </a:rPr>
              <a:t>Many companies outsource portions of</a:t>
            </a:r>
            <a:r>
              <a:rPr lang="en-US" sz="1100" baseline="0" dirty="0" smtClean="0">
                <a:latin typeface="Arial" panose="020B0604020202020204" pitchFamily="34" charset="0"/>
              </a:rPr>
              <a:t> </a:t>
            </a:r>
            <a:r>
              <a:rPr lang="en-US" sz="1100" dirty="0" smtClean="0">
                <a:latin typeface="Arial" panose="020B0604020202020204" pitchFamily="34" charset="0"/>
              </a:rPr>
              <a:t>information systems activities. This</a:t>
            </a:r>
            <a:r>
              <a:rPr lang="en-US" sz="1100" baseline="0" dirty="0" smtClean="0">
                <a:latin typeface="Arial" panose="020B0604020202020204" pitchFamily="34" charset="0"/>
              </a:rPr>
              <a:t> f</a:t>
            </a:r>
            <a:r>
              <a:rPr lang="en-US" sz="1100" dirty="0" smtClean="0">
                <a:latin typeface="Arial" panose="020B0604020202020204" pitchFamily="34" charset="0"/>
              </a:rPr>
              <a:t>igure lists popular reasons for doing so.</a:t>
            </a:r>
          </a:p>
          <a:p>
            <a:pPr marL="171450" indent="-171450">
              <a:spcBef>
                <a:spcPct val="0"/>
              </a:spcBef>
              <a:buFontTx/>
              <a:buChar char="•"/>
            </a:pPr>
            <a:r>
              <a:rPr lang="en-US" sz="1100" dirty="0" smtClean="0">
                <a:latin typeface="Arial" panose="020B0604020202020204" pitchFamily="34" charset="0"/>
              </a:rPr>
              <a:t>Toshio at Falcon Security has skills to manage a new product development project, but might not want to invest his time. </a:t>
            </a:r>
            <a:r>
              <a:rPr lang="en-US" sz="1200" kern="1200" dirty="0" smtClean="0">
                <a:solidFill>
                  <a:schemeClr val="tx1"/>
                </a:solidFill>
                <a:effectLst/>
                <a:ea typeface="+mn-ea"/>
                <a:cs typeface="+mn-cs"/>
              </a:rPr>
              <a:t>Falcon Security </a:t>
            </a:r>
            <a:r>
              <a:rPr lang="en-US" sz="1100" dirty="0" smtClean="0">
                <a:latin typeface="Arial" panose="020B0604020202020204" pitchFamily="34" charset="0"/>
              </a:rPr>
              <a:t>has outsourced its new facilities scheduling system to the cloud.</a:t>
            </a:r>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8916944-D341-43EF-9E5F-01EAC66B63AA}" type="slidenum">
              <a:rPr lang="en-US">
                <a:cs typeface="Arial" charset="0"/>
              </a:rPr>
              <a:pPr fontAlgn="base">
                <a:spcBef>
                  <a:spcPct val="0"/>
                </a:spcBef>
                <a:spcAft>
                  <a:spcPct val="0"/>
                </a:spcAft>
              </a:pPr>
              <a:t>16</a:t>
            </a:fld>
            <a:endParaRPr lang="en-US" dirty="0">
              <a:cs typeface="Arial" charset="0"/>
            </a:endParaRPr>
          </a:p>
        </p:txBody>
      </p:sp>
    </p:spTree>
    <p:extLst>
      <p:ext uri="{BB962C8B-B14F-4D97-AF65-F5344CB8AC3E}">
        <p14:creationId xmlns:p14="http://schemas.microsoft.com/office/powerpoint/2010/main" xmlns="" val="2363589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marL="85725">
              <a:spcBef>
                <a:spcPct val="0"/>
              </a:spcBef>
            </a:pPr>
            <a:endParaRPr lang="en-US" sz="1100" dirty="0" smtClean="0">
              <a:latin typeface="Arial" panose="020B0604020202020204" pitchFamily="34" charset="0"/>
            </a:endParaRPr>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18E975-1E38-415C-A590-BE05C3888EC5}" type="slidenum">
              <a:rPr lang="en-US">
                <a:cs typeface="Arial" charset="0"/>
              </a:rPr>
              <a:pPr fontAlgn="base">
                <a:spcBef>
                  <a:spcPct val="0"/>
                </a:spcBef>
                <a:spcAft>
                  <a:spcPct val="0"/>
                </a:spcAft>
              </a:pPr>
              <a:t>17</a:t>
            </a:fld>
            <a:endParaRPr lang="en-US" dirty="0">
              <a:cs typeface="Arial" charset="0"/>
            </a:endParaRPr>
          </a:p>
        </p:txBody>
      </p:sp>
    </p:spTree>
    <p:extLst>
      <p:ext uri="{BB962C8B-B14F-4D97-AF65-F5344CB8AC3E}">
        <p14:creationId xmlns:p14="http://schemas.microsoft.com/office/powerpoint/2010/main" xmlns="" val="11040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marL="169863" indent="-169863">
              <a:spcBef>
                <a:spcPct val="0"/>
              </a:spcBef>
              <a:buFontTx/>
              <a:buChar char="•"/>
            </a:pPr>
            <a:r>
              <a:rPr lang="en-US" sz="1100" dirty="0" smtClean="0">
                <a:latin typeface="Arial" panose="020B0604020202020204" pitchFamily="34" charset="0"/>
              </a:rPr>
              <a:t>With modern telephone technology and Internet-enabled service databases, a single customer service call can be initiated in United States, partially processed in India, then Singapore, and finalized in Ireland.</a:t>
            </a:r>
          </a:p>
          <a:p>
            <a:pPr marL="169863" indent="-169863">
              <a:spcBef>
                <a:spcPct val="0"/>
              </a:spcBef>
              <a:buFontTx/>
              <a:buChar char="•"/>
            </a:pPr>
            <a:r>
              <a:rPr lang="en-US" sz="1100" dirty="0" smtClean="0">
                <a:latin typeface="Arial" panose="020B0604020202020204" pitchFamily="34" charset="0"/>
              </a:rPr>
              <a:t>Amazon.com operates customer service centers in the United States, India, and Ireland.</a:t>
            </a:r>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B285D9-353E-4CA1-9C53-C6733BB3A8ED}" type="slidenum">
              <a:rPr lang="en-US">
                <a:cs typeface="Arial" charset="0"/>
              </a:rPr>
              <a:pPr fontAlgn="base">
                <a:spcBef>
                  <a:spcPct val="0"/>
                </a:spcBef>
                <a:spcAft>
                  <a:spcPct val="0"/>
                </a:spcAft>
              </a:pPr>
              <a:t>18</a:t>
            </a:fld>
            <a:endParaRPr lang="en-US" dirty="0">
              <a:cs typeface="Arial" charset="0"/>
            </a:endParaRPr>
          </a:p>
        </p:txBody>
      </p:sp>
    </p:spTree>
    <p:extLst>
      <p:ext uri="{BB962C8B-B14F-4D97-AF65-F5344CB8AC3E}">
        <p14:creationId xmlns:p14="http://schemas.microsoft.com/office/powerpoint/2010/main" xmlns="" val="1814269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sz="1100" dirty="0" smtClean="0">
                <a:latin typeface="Arial" panose="020B0604020202020204" pitchFamily="34" charset="0"/>
              </a:rPr>
              <a:t>Categories </a:t>
            </a:r>
            <a:r>
              <a:rPr lang="en-US" sz="1100" dirty="0">
                <a:latin typeface="Arial" panose="020B0604020202020204" pitchFamily="34" charset="0"/>
              </a:rPr>
              <a:t>of alternatives according to information systems </a:t>
            </a:r>
            <a:r>
              <a:rPr lang="en-US" sz="1100" dirty="0" smtClean="0">
                <a:latin typeface="Arial" panose="020B0604020202020204" pitchFamily="34" charset="0"/>
              </a:rPr>
              <a:t>components and outsourcing </a:t>
            </a:r>
            <a:r>
              <a:rPr lang="en-US" sz="1100" dirty="0">
                <a:latin typeface="Arial" panose="020B0604020202020204" pitchFamily="34" charset="0"/>
              </a:rPr>
              <a:t>of hardware to the cloud.</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Electronic Data Systems (EDS) </a:t>
            </a:r>
            <a:r>
              <a:rPr lang="en-US" sz="1100" dirty="0" smtClean="0">
                <a:latin typeface="Arial" panose="020B0604020202020204" pitchFamily="34" charset="0"/>
              </a:rPr>
              <a:t>successful </a:t>
            </a:r>
            <a:r>
              <a:rPr lang="en-US" sz="1100" dirty="0">
                <a:latin typeface="Arial" panose="020B0604020202020204" pitchFamily="34" charset="0"/>
              </a:rPr>
              <a:t>for more than 30 years </a:t>
            </a:r>
            <a:r>
              <a:rPr lang="en-US" sz="1100" dirty="0" smtClean="0">
                <a:latin typeface="Arial" panose="020B0604020202020204" pitchFamily="34" charset="0"/>
              </a:rPr>
              <a:t>as </a:t>
            </a:r>
            <a:r>
              <a:rPr lang="en-US" sz="1100" dirty="0">
                <a:latin typeface="Arial" panose="020B0604020202020204" pitchFamily="34" charset="0"/>
              </a:rPr>
              <a:t>outsource vendor of </a:t>
            </a:r>
            <a:r>
              <a:rPr lang="en-US" sz="1100" dirty="0" smtClean="0">
                <a:latin typeface="Arial" panose="020B0604020202020204" pitchFamily="34" charset="0"/>
              </a:rPr>
              <a:t>hardware infrastructure</a:t>
            </a:r>
            <a:r>
              <a:rPr lang="en-US" sz="1100" dirty="0">
                <a:latin typeface="Arial" panose="020B0604020202020204" pitchFamily="34" charset="0"/>
              </a:rPr>
              <a:t>.</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Software as a service (SaaS) </a:t>
            </a:r>
            <a:r>
              <a:rPr lang="en-US" sz="1100" dirty="0" smtClean="0">
                <a:latin typeface="Arial" panose="020B0604020202020204" pitchFamily="34" charset="0"/>
              </a:rPr>
              <a:t>an outsourcing </a:t>
            </a:r>
            <a:r>
              <a:rPr lang="en-US" sz="1100" dirty="0">
                <a:latin typeface="Arial" panose="020B0604020202020204" pitchFamily="34" charset="0"/>
              </a:rPr>
              <a:t>alternative that provides hosted applications and data storage. Salesforce.com is a typical example of </a:t>
            </a:r>
            <a:r>
              <a:rPr lang="en-US" sz="1100" dirty="0" smtClean="0">
                <a:latin typeface="Arial" panose="020B0604020202020204" pitchFamily="34" charset="0"/>
              </a:rPr>
              <a:t>a SaaS provider.</a:t>
            </a:r>
            <a:endParaRPr lang="en-US" sz="1100" dirty="0">
              <a:latin typeface="Arial" panose="020B0604020202020204" pitchFamily="34" charset="0"/>
            </a:endParaRP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Outsource an entire system: Oracle </a:t>
            </a:r>
            <a:r>
              <a:rPr lang="en-US" sz="1100" dirty="0" smtClean="0">
                <a:latin typeface="Arial" panose="020B0604020202020204" pitchFamily="34" charset="0"/>
              </a:rPr>
              <a:t>provides </a:t>
            </a:r>
            <a:r>
              <a:rPr lang="en-US" sz="1100" dirty="0">
                <a:latin typeface="Arial" panose="020B0604020202020204" pitchFamily="34" charset="0"/>
              </a:rPr>
              <a:t>entire payroll function as an outsourced service. </a:t>
            </a:r>
            <a:r>
              <a:rPr lang="en-US" sz="1100" dirty="0" smtClean="0">
                <a:latin typeface="Arial" panose="020B0604020202020204" pitchFamily="34" charset="0"/>
              </a:rPr>
              <a:t>Client </a:t>
            </a:r>
            <a:r>
              <a:rPr lang="en-US" sz="1100" dirty="0">
                <a:latin typeface="Arial" panose="020B0604020202020204" pitchFamily="34" charset="0"/>
              </a:rPr>
              <a:t>company only </a:t>
            </a:r>
            <a:r>
              <a:rPr lang="en-US" sz="1100" dirty="0" smtClean="0">
                <a:latin typeface="Arial" panose="020B0604020202020204" pitchFamily="34" charset="0"/>
              </a:rPr>
              <a:t>provides </a:t>
            </a:r>
            <a:r>
              <a:rPr lang="en-US" sz="1100" dirty="0">
                <a:latin typeface="Arial" panose="020B0604020202020204" pitchFamily="34" charset="0"/>
              </a:rPr>
              <a:t>employee and work information, </a:t>
            </a:r>
            <a:r>
              <a:rPr lang="en-US" sz="1100" dirty="0" smtClean="0">
                <a:latin typeface="Arial" panose="020B0604020202020204" pitchFamily="34" charset="0"/>
              </a:rPr>
              <a:t>while </a:t>
            </a:r>
            <a:r>
              <a:rPr lang="en-US" sz="1100" dirty="0">
                <a:latin typeface="Arial" panose="020B0604020202020204" pitchFamily="34" charset="0"/>
              </a:rPr>
              <a:t>payroll outsource vendor does the rest.</a:t>
            </a:r>
          </a:p>
          <a:p>
            <a:pPr marL="259479" indent="-172986" fontAlgn="auto">
              <a:spcBef>
                <a:spcPts val="0"/>
              </a:spcBef>
              <a:spcAft>
                <a:spcPts val="0"/>
              </a:spcAft>
              <a:buFont typeface="Arial" pitchFamily="34" charset="0"/>
              <a:buChar char="•"/>
              <a:defRPr/>
            </a:pPr>
            <a:r>
              <a:rPr lang="en-US" sz="1100" dirty="0" smtClean="0">
                <a:latin typeface="Arial" panose="020B0604020202020204" pitchFamily="34" charset="0"/>
              </a:rPr>
              <a:t>Web </a:t>
            </a:r>
            <a:r>
              <a:rPr lang="en-US" sz="1100" dirty="0">
                <a:latin typeface="Arial" panose="020B0604020202020204" pitchFamily="34" charset="0"/>
              </a:rPr>
              <a:t>storefront is </a:t>
            </a:r>
            <a:r>
              <a:rPr lang="en-US" sz="1100" dirty="0" smtClean="0">
                <a:latin typeface="Arial" panose="020B0604020202020204" pitchFamily="34" charset="0"/>
              </a:rPr>
              <a:t>a form </a:t>
            </a:r>
            <a:r>
              <a:rPr lang="en-US" sz="1100" dirty="0">
                <a:latin typeface="Arial" panose="020B0604020202020204" pitchFamily="34" charset="0"/>
              </a:rPr>
              <a:t>of application outsourcing. Amazon.com provides a Web storefront for product vendors and distributors who choose not to develop their own Web presence.</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Some organizations choose to outsource an entire business function. </a:t>
            </a:r>
            <a:r>
              <a:rPr lang="en-US" sz="1100" dirty="0" smtClean="0">
                <a:latin typeface="Arial" panose="020B0604020202020204" pitchFamily="34" charset="0"/>
              </a:rPr>
              <a:t>Many companies outsource </a:t>
            </a:r>
            <a:r>
              <a:rPr lang="en-US" sz="1100" dirty="0">
                <a:latin typeface="Arial" panose="020B0604020202020204" pitchFamily="34" charset="0"/>
              </a:rPr>
              <a:t>to travel agencies the function of arranging for employee travel. </a:t>
            </a:r>
            <a:r>
              <a:rPr lang="en-US" sz="1100" dirty="0" smtClean="0">
                <a:latin typeface="Arial" panose="020B0604020202020204" pitchFamily="34" charset="0"/>
              </a:rPr>
              <a:t>Some </a:t>
            </a:r>
            <a:r>
              <a:rPr lang="en-US" sz="1100" dirty="0">
                <a:latin typeface="Arial" panose="020B0604020202020204" pitchFamily="34" charset="0"/>
              </a:rPr>
              <a:t>outsource </a:t>
            </a:r>
            <a:r>
              <a:rPr lang="en-US" sz="1100" dirty="0" smtClean="0">
                <a:latin typeface="Arial" panose="020B0604020202020204" pitchFamily="34" charset="0"/>
              </a:rPr>
              <a:t>vendors </a:t>
            </a:r>
            <a:r>
              <a:rPr lang="en-US" sz="1100" dirty="0">
                <a:latin typeface="Arial" panose="020B0604020202020204" pitchFamily="34" charset="0"/>
              </a:rPr>
              <a:t>operate offices within other company’s facilities.</a:t>
            </a:r>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FBD2C5-5AC9-43E2-9A49-7A556DC9803C}" type="slidenum">
              <a:rPr lang="en-US">
                <a:cs typeface="Arial" charset="0"/>
              </a:rPr>
              <a:pPr fontAlgn="base">
                <a:spcBef>
                  <a:spcPct val="0"/>
                </a:spcBef>
                <a:spcAft>
                  <a:spcPct val="0"/>
                </a:spcAft>
              </a:pPr>
              <a:t>19</a:t>
            </a:fld>
            <a:endParaRPr lang="en-US" dirty="0">
              <a:cs typeface="Arial" charset="0"/>
            </a:endParaRPr>
          </a:p>
        </p:txBody>
      </p:sp>
    </p:spTree>
    <p:extLst>
      <p:ext uri="{BB962C8B-B14F-4D97-AF65-F5344CB8AC3E}">
        <p14:creationId xmlns:p14="http://schemas.microsoft.com/office/powerpoint/2010/main" xmlns="" val="2025481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a:ln/>
          <a:extLst/>
        </p:spPr>
        <p:txBody>
          <a:bodyPr/>
          <a:lstStyle/>
          <a:p>
            <a:pPr marL="86493" fontAlgn="auto">
              <a:spcBef>
                <a:spcPts val="0"/>
              </a:spcBef>
              <a:spcAft>
                <a:spcPts val="0"/>
              </a:spcAft>
              <a:defRPr/>
            </a:pPr>
            <a:r>
              <a:rPr lang="en-US" sz="1100" dirty="0">
                <a:latin typeface="Arial" panose="020B0604020202020204" pitchFamily="34" charset="0"/>
              </a:rPr>
              <a:t>Outsourcing presents significant </a:t>
            </a:r>
            <a:r>
              <a:rPr lang="en-US" sz="1100" dirty="0" smtClean="0">
                <a:latin typeface="Arial" panose="020B0604020202020204" pitchFamily="34" charset="0"/>
              </a:rPr>
              <a:t>risks. </a:t>
            </a:r>
            <a:endParaRPr lang="en-US" sz="1100" dirty="0">
              <a:latin typeface="Arial" panose="020B0604020202020204" pitchFamily="34" charset="0"/>
            </a:endParaRPr>
          </a:p>
          <a:p>
            <a:pPr marL="432465" indent="-172986" fontAlgn="auto">
              <a:spcBef>
                <a:spcPts val="0"/>
              </a:spcBef>
              <a:spcAft>
                <a:spcPts val="0"/>
              </a:spcAft>
              <a:buFont typeface="Wingdings" pitchFamily="2" charset="2"/>
              <a:buChar char="Ø"/>
              <a:defRPr/>
            </a:pPr>
            <a:r>
              <a:rPr lang="en-US" sz="1100" dirty="0">
                <a:latin typeface="Arial" panose="020B0604020202020204" pitchFamily="34" charset="0"/>
              </a:rPr>
              <a:t>Loss of control over important business functions, loss of human capital and important management </a:t>
            </a:r>
            <a:r>
              <a:rPr lang="en-US" sz="1100" dirty="0" smtClean="0">
                <a:latin typeface="Arial" panose="020B0604020202020204" pitchFamily="34" charset="0"/>
              </a:rPr>
              <a:t>resources.</a:t>
            </a:r>
            <a:endParaRPr lang="en-US" sz="1100" dirty="0">
              <a:latin typeface="Arial" panose="020B0604020202020204" pitchFamily="34" charset="0"/>
            </a:endParaRPr>
          </a:p>
          <a:p>
            <a:pPr marL="432465" indent="-172986" fontAlgn="auto">
              <a:spcBef>
                <a:spcPts val="0"/>
              </a:spcBef>
              <a:spcAft>
                <a:spcPts val="0"/>
              </a:spcAft>
              <a:buFont typeface="Wingdings" pitchFamily="2" charset="2"/>
              <a:buChar char="Ø"/>
              <a:defRPr/>
            </a:pPr>
            <a:r>
              <a:rPr lang="en-US" sz="1100" dirty="0">
                <a:latin typeface="Arial" panose="020B0604020202020204" pitchFamily="34" charset="0"/>
              </a:rPr>
              <a:t>Difficulty in identifying or realizing </a:t>
            </a:r>
            <a:r>
              <a:rPr lang="en-US" sz="1100" dirty="0" smtClean="0">
                <a:latin typeface="Arial" panose="020B0604020202020204" pitchFamily="34" charset="0"/>
              </a:rPr>
              <a:t>benefits.</a:t>
            </a:r>
            <a:endParaRPr lang="en-US" sz="1100" dirty="0">
              <a:latin typeface="Arial" panose="020B0604020202020204" pitchFamily="34" charset="0"/>
            </a:endParaRPr>
          </a:p>
          <a:p>
            <a:pPr marL="432465" indent="-172986" fontAlgn="auto">
              <a:spcBef>
                <a:spcPts val="0"/>
              </a:spcBef>
              <a:spcAft>
                <a:spcPts val="0"/>
              </a:spcAft>
              <a:buFont typeface="Wingdings" pitchFamily="2" charset="2"/>
              <a:buChar char="Ø"/>
              <a:defRPr/>
            </a:pPr>
            <a:r>
              <a:rPr lang="en-US" sz="1100" dirty="0">
                <a:latin typeface="Arial" panose="020B0604020202020204" pitchFamily="34" charset="0"/>
              </a:rPr>
              <a:t>Difficulty in ending outsourcing </a:t>
            </a:r>
            <a:r>
              <a:rPr lang="en-US" sz="1100" dirty="0" smtClean="0">
                <a:latin typeface="Arial" panose="020B0604020202020204" pitchFamily="34" charset="0"/>
              </a:rPr>
              <a:t>dependencies.</a:t>
            </a:r>
            <a:endParaRPr lang="en-US" sz="1100" dirty="0">
              <a:latin typeface="Arial" panose="020B0604020202020204" pitchFamily="34" charset="0"/>
            </a:endParaRPr>
          </a:p>
        </p:txBody>
      </p:sp>
      <p:sp>
        <p:nvSpPr>
          <p:cNvPr id="348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1794075-7B35-42A8-BA89-60BBD63FECCB}" type="slidenum">
              <a:rPr lang="en-US">
                <a:cs typeface="Arial" charset="0"/>
              </a:rPr>
              <a:pPr fontAlgn="base">
                <a:spcBef>
                  <a:spcPct val="0"/>
                </a:spcBef>
                <a:spcAft>
                  <a:spcPct val="0"/>
                </a:spcAft>
              </a:pPr>
              <a:t>20</a:t>
            </a:fld>
            <a:endParaRPr lang="en-US" dirty="0">
              <a:cs typeface="Arial" charset="0"/>
            </a:endParaRPr>
          </a:p>
        </p:txBody>
      </p:sp>
    </p:spTree>
    <p:extLst>
      <p:ext uri="{BB962C8B-B14F-4D97-AF65-F5344CB8AC3E}">
        <p14:creationId xmlns:p14="http://schemas.microsoft.com/office/powerpoint/2010/main" xmlns="" val="2677841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a:ln/>
          <a:extLst/>
        </p:spPr>
        <p:txBody>
          <a:bodyPr wrap="square" numCol="1" anchor="t" anchorCtr="0" compatLnSpc="1">
            <a:prstTxWarp prst="textNoShape">
              <a:avLst/>
            </a:prstTxWarp>
          </a:bodyPr>
          <a:lstStyle/>
          <a:p>
            <a:pPr marL="171450" indent="-171450">
              <a:spcBef>
                <a:spcPct val="0"/>
              </a:spcBef>
              <a:buFont typeface="Arial" panose="020B0604020202020204" pitchFamily="34" charset="0"/>
              <a:buChar char="•"/>
            </a:pPr>
            <a:r>
              <a:rPr lang="en-US" sz="1100" dirty="0" smtClean="0">
                <a:latin typeface="Arial" panose="020B0604020202020204" pitchFamily="34" charset="0"/>
              </a:rPr>
              <a:t>Vendor becomes </a:t>
            </a:r>
            <a:r>
              <a:rPr lang="en-US" sz="1100" i="1" dirty="0" smtClean="0">
                <a:latin typeface="Arial" panose="020B0604020202020204" pitchFamily="34" charset="0"/>
              </a:rPr>
              <a:t>defacto </a:t>
            </a:r>
            <a:r>
              <a:rPr lang="en-US" sz="1100" dirty="0" smtClean="0">
                <a:latin typeface="Arial" panose="020B0604020202020204" pitchFamily="34" charset="0"/>
              </a:rPr>
              <a:t>sole source and might increase its prices. </a:t>
            </a:r>
          </a:p>
          <a:p>
            <a:pPr marL="171450" indent="-171450">
              <a:spcBef>
                <a:spcPct val="0"/>
              </a:spcBef>
              <a:buFont typeface="Arial" panose="020B0604020202020204" pitchFamily="34" charset="0"/>
              <a:buChar char="•"/>
            </a:pPr>
            <a:r>
              <a:rPr lang="en-US" sz="1100" dirty="0" smtClean="0">
                <a:latin typeface="Arial" panose="020B0604020202020204" pitchFamily="34" charset="0"/>
              </a:rPr>
              <a:t>Vendor becomes tightly integrated such that parting company can be exceedingly risky.</a:t>
            </a:r>
          </a:p>
          <a:p>
            <a:pPr marL="431800" lvl="1" indent="-169863">
              <a:spcBef>
                <a:spcPct val="0"/>
              </a:spcBef>
              <a:buFont typeface="Wingdings" pitchFamily="2" charset="2"/>
              <a:buChar char="Ø"/>
            </a:pPr>
            <a:r>
              <a:rPr lang="en-US" sz="1100" dirty="0" smtClean="0">
                <a:latin typeface="Arial" panose="020B0604020202020204" pitchFamily="34" charset="0"/>
              </a:rPr>
              <a:t>Outsource vendor’s employees have gained significant knowledge of the company.</a:t>
            </a:r>
          </a:p>
          <a:p>
            <a:pPr marL="431800" lvl="1" indent="-169863">
              <a:spcBef>
                <a:spcPct val="0"/>
              </a:spcBef>
              <a:buFont typeface="Wingdings" pitchFamily="2" charset="2"/>
              <a:buChar char="Ø"/>
            </a:pPr>
            <a:r>
              <a:rPr lang="en-US" sz="1100" dirty="0" smtClean="0">
                <a:latin typeface="Arial" panose="020B0604020202020204" pitchFamily="34" charset="0"/>
              </a:rPr>
              <a:t>Vendor knows the server requirements in customer support, patterns of usage, and best procedures for downloading operational data into the data warehouse. Consequently, your lack of knowledge make it difficult to bring outsourced service back in-house.</a:t>
            </a:r>
          </a:p>
          <a:p>
            <a:pPr marL="431800" lvl="1" indent="-169863">
              <a:spcBef>
                <a:spcPct val="0"/>
              </a:spcBef>
              <a:buFont typeface="Wingdings" pitchFamily="2" charset="2"/>
              <a:buChar char="Ø"/>
            </a:pPr>
            <a:r>
              <a:rPr lang="en-US" sz="1100" dirty="0" smtClean="0">
                <a:latin typeface="Arial" panose="020B0604020202020204" pitchFamily="34" charset="0"/>
              </a:rPr>
              <a:t>Company must invest considerable work, duplication of effort, management time, and expense to change to another vendor.</a:t>
            </a:r>
          </a:p>
        </p:txBody>
      </p:sp>
      <p:sp>
        <p:nvSpPr>
          <p:cNvPr id="368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B01F772-0194-4ABC-A883-18B5A1600754}" type="slidenum">
              <a:rPr lang="en-US">
                <a:cs typeface="Arial" charset="0"/>
              </a:rPr>
              <a:pPr fontAlgn="base">
                <a:spcBef>
                  <a:spcPct val="0"/>
                </a:spcBef>
                <a:spcAft>
                  <a:spcPct val="0"/>
                </a:spcAft>
              </a:pPr>
              <a:t>21</a:t>
            </a:fld>
            <a:endParaRPr lang="en-US" dirty="0">
              <a:cs typeface="Arial" charset="0"/>
            </a:endParaRPr>
          </a:p>
        </p:txBody>
      </p:sp>
    </p:spTree>
    <p:extLst>
      <p:ext uri="{BB962C8B-B14F-4D97-AF65-F5344CB8AC3E}">
        <p14:creationId xmlns:p14="http://schemas.microsoft.com/office/powerpoint/2010/main" xmlns="" val="147153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p>
          <a:p>
            <a:r>
              <a:rPr lang="en-US" dirty="0" smtClean="0"/>
              <a:t>Use PRIDE to:</a:t>
            </a:r>
          </a:p>
          <a:p>
            <a:pPr marL="171450" indent="-171450">
              <a:buFont typeface="Arial" panose="020B0604020202020204" pitchFamily="34" charset="0"/>
              <a:buChar char="•"/>
            </a:pPr>
            <a:r>
              <a:rPr lang="en-US" dirty="0" smtClean="0"/>
              <a:t>Illustrate some technical issues  dilemma of offshore outsourcing:</a:t>
            </a:r>
          </a:p>
          <a:p>
            <a:r>
              <a:rPr lang="en-US" baseline="0" dirty="0" smtClean="0"/>
              <a:t>      </a:t>
            </a:r>
            <a:r>
              <a:rPr lang="en-US" dirty="0" smtClean="0"/>
              <a:t>– It can be considerably cheaper than domestic development.</a:t>
            </a:r>
          </a:p>
          <a:p>
            <a:r>
              <a:rPr lang="en-US" dirty="0" smtClean="0"/>
              <a:t>      – It is replete with problems and risks.</a:t>
            </a:r>
          </a:p>
          <a:p>
            <a:pPr marL="171450" indent="-171450">
              <a:buFont typeface="Arial" panose="020B0604020202020204" pitchFamily="34" charset="0"/>
              <a:buChar char="•"/>
            </a:pPr>
            <a:r>
              <a:rPr lang="en-US" sz="1200" b="1" kern="1200" dirty="0" smtClean="0">
                <a:solidFill>
                  <a:schemeClr val="tx1"/>
                </a:solidFill>
                <a:effectLst/>
                <a:ea typeface="+mn-ea"/>
                <a:cs typeface="+mn-cs"/>
              </a:rPr>
              <a:t>Have</a:t>
            </a:r>
            <a:r>
              <a:rPr lang="en-US" sz="1200" b="1" kern="1200" baseline="0" dirty="0" smtClean="0">
                <a:solidFill>
                  <a:schemeClr val="tx1"/>
                </a:solidFill>
                <a:effectLst/>
                <a:ea typeface="+mn-ea"/>
                <a:cs typeface="+mn-cs"/>
              </a:rPr>
              <a:t> students</a:t>
            </a:r>
            <a:r>
              <a:rPr lang="en-US" sz="1200" b="1" kern="1200" dirty="0" smtClean="0">
                <a:solidFill>
                  <a:schemeClr val="tx1"/>
                </a:solidFill>
                <a:effectLst/>
                <a:ea typeface="+mn-ea"/>
                <a:cs typeface="+mn-cs"/>
              </a:rPr>
              <a:t> make a list of all the problems they identify</a:t>
            </a:r>
            <a:r>
              <a:rPr lang="en-US" sz="1200" b="1" kern="1200" baseline="0" dirty="0" smtClean="0">
                <a:solidFill>
                  <a:schemeClr val="tx1"/>
                </a:solidFill>
                <a:effectLst/>
                <a:ea typeface="+mn-ea"/>
                <a:cs typeface="+mn-cs"/>
              </a:rPr>
              <a:t> in scenario</a:t>
            </a:r>
            <a:r>
              <a:rPr lang="en-US" sz="1200" b="1" kern="1200" dirty="0" smtClean="0">
                <a:solidFill>
                  <a:schemeClr val="tx1"/>
                </a:solidFill>
                <a:effectLst/>
                <a:ea typeface="+mn-ea"/>
                <a:cs typeface="+mn-cs"/>
              </a:rPr>
              <a:t>.</a:t>
            </a:r>
            <a:endParaRPr lang="en-US" sz="1200" kern="1200" dirty="0" smtClean="0">
              <a:solidFill>
                <a:schemeClr val="tx1"/>
              </a:solidFill>
              <a:effectLs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ED994A1A-4077-4015-951D-1DFC465331DD}" type="slidenum">
              <a:rPr lang="en-US" smtClean="0"/>
              <a:pPr/>
              <a:t>2</a:t>
            </a:fld>
            <a:endParaRPr lang="en-US" dirty="0"/>
          </a:p>
        </p:txBody>
      </p:sp>
    </p:spTree>
    <p:extLst>
      <p:ext uri="{BB962C8B-B14F-4D97-AF65-F5344CB8AC3E}">
        <p14:creationId xmlns:p14="http://schemas.microsoft.com/office/powerpoint/2010/main" xmlns="" val="2185023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marL="169863" indent="-169863">
              <a:spcBef>
                <a:spcPct val="0"/>
              </a:spcBef>
              <a:buFontTx/>
              <a:buChar char="•"/>
            </a:pPr>
            <a:r>
              <a:rPr lang="en-US" sz="1100" dirty="0" smtClean="0">
                <a:latin typeface="Arial" panose="020B0604020202020204" pitchFamily="34" charset="0"/>
              </a:rPr>
              <a:t>If you process huge files for data-mining applications, you have a right to the huge disks and fast processor that you need. However, if you merely receive email and access corporate Web portal, then your right is for more modest requirements.</a:t>
            </a:r>
          </a:p>
          <a:p>
            <a:pPr marL="169863" indent="-169863">
              <a:spcBef>
                <a:spcPct val="0"/>
              </a:spcBef>
              <a:buFontTx/>
              <a:buChar char="•"/>
            </a:pPr>
            <a:r>
              <a:rPr lang="en-US" sz="1100" i="1" dirty="0" smtClean="0">
                <a:latin typeface="Arial" panose="020B0604020202020204" pitchFamily="34" charset="0"/>
              </a:rPr>
              <a:t>Reliable </a:t>
            </a:r>
            <a:r>
              <a:rPr lang="en-US" sz="1100" dirty="0" smtClean="0">
                <a:latin typeface="Arial" panose="020B0604020202020204" pitchFamily="34" charset="0"/>
              </a:rPr>
              <a:t>means you can process without problems.</a:t>
            </a:r>
          </a:p>
          <a:p>
            <a:pPr marL="169863" indent="-169863">
              <a:spcBef>
                <a:spcPct val="0"/>
              </a:spcBef>
              <a:buFontTx/>
              <a:buChar char="•"/>
            </a:pPr>
            <a:r>
              <a:rPr lang="en-US" sz="1100" dirty="0" smtClean="0">
                <a:latin typeface="Arial" panose="020B0604020202020204" pitchFamily="34" charset="0"/>
              </a:rPr>
              <a:t>Organization should protect your computer and files, and you should not normally need to think about security.</a:t>
            </a:r>
          </a:p>
          <a:p>
            <a:pPr marL="169863" indent="-169863">
              <a:spcBef>
                <a:spcPct val="0"/>
              </a:spcBef>
              <a:buFontTx/>
              <a:buChar char="•"/>
            </a:pPr>
            <a:r>
              <a:rPr lang="en-US" sz="1100" dirty="0" smtClean="0">
                <a:latin typeface="Arial" panose="020B0604020202020204" pitchFamily="34" charset="0"/>
              </a:rPr>
              <a:t>Participate in requirements meetings for new applications you will use and for major changes to applications currently used.</a:t>
            </a:r>
          </a:p>
          <a:p>
            <a:pPr marL="169863" indent="-169863">
              <a:spcBef>
                <a:spcPct val="0"/>
              </a:spcBef>
              <a:buFontTx/>
              <a:buChar char="•"/>
            </a:pPr>
            <a:r>
              <a:rPr lang="en-US" sz="1100" dirty="0" smtClean="0">
                <a:latin typeface="Arial" panose="020B0604020202020204" pitchFamily="34" charset="0"/>
              </a:rPr>
              <a:t>Receive prompt attention to your problems, concerns, and complaints about information services. Right to have means to report problems, and to know your problem has been received and registered with IS department. Right to have your problem resolved, consistent with established priorities.</a:t>
            </a:r>
          </a:p>
          <a:p>
            <a:pPr marL="169863" indent="-169863">
              <a:spcBef>
                <a:spcPct val="0"/>
              </a:spcBef>
              <a:buFontTx/>
              <a:buChar char="•"/>
            </a:pPr>
            <a:r>
              <a:rPr lang="en-US" sz="1100" dirty="0" smtClean="0">
                <a:latin typeface="Arial" panose="020B0604020202020204" pitchFamily="34" charset="0"/>
              </a:rPr>
              <a:t>Training convenient to you, easy to understand and enables you to use systems to perform your job.</a:t>
            </a:r>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936738F-7D37-4AB0-ABB2-9E2CF1BD620C}" type="slidenum">
              <a:rPr lang="en-US">
                <a:cs typeface="Arial" charset="0"/>
              </a:rPr>
              <a:pPr fontAlgn="base">
                <a:spcBef>
                  <a:spcPct val="0"/>
                </a:spcBef>
                <a:spcAft>
                  <a:spcPct val="0"/>
                </a:spcAft>
              </a:pPr>
              <a:t>22</a:t>
            </a:fld>
            <a:endParaRPr lang="en-US" dirty="0">
              <a:cs typeface="Arial" charset="0"/>
            </a:endParaRPr>
          </a:p>
        </p:txBody>
      </p:sp>
    </p:spTree>
    <p:extLst>
      <p:ext uri="{BB962C8B-B14F-4D97-AF65-F5344CB8AC3E}">
        <p14:creationId xmlns:p14="http://schemas.microsoft.com/office/powerpoint/2010/main" xmlns="" val="394038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buFont typeface="Arial" pitchFamily="34" charset="0"/>
              <a:buNone/>
              <a:defRPr/>
            </a:pPr>
            <a:r>
              <a:rPr lang="en-US" sz="1100" dirty="0" smtClean="0">
                <a:latin typeface="Arial" panose="020B0604020202020204" pitchFamily="34" charset="0"/>
              </a:rPr>
              <a:t>Your </a:t>
            </a:r>
            <a:r>
              <a:rPr lang="en-US" sz="1100" dirty="0">
                <a:latin typeface="Arial" panose="020B0604020202020204" pitchFamily="34" charset="0"/>
              </a:rPr>
              <a:t>responsibilities </a:t>
            </a:r>
            <a:r>
              <a:rPr lang="en-US" sz="1100" dirty="0" smtClean="0">
                <a:latin typeface="Arial" panose="020B0604020202020204" pitchFamily="34" charset="0"/>
              </a:rPr>
              <a:t>toward </a:t>
            </a:r>
            <a:r>
              <a:rPr lang="en-US" sz="1100" dirty="0">
                <a:latin typeface="Arial" panose="020B0604020202020204" pitchFamily="34" charset="0"/>
              </a:rPr>
              <a:t>IS department </a:t>
            </a:r>
            <a:r>
              <a:rPr lang="en-US" sz="1100" dirty="0" smtClean="0">
                <a:latin typeface="Arial" panose="020B0604020202020204" pitchFamily="34" charset="0"/>
              </a:rPr>
              <a:t>and </a:t>
            </a:r>
            <a:r>
              <a:rPr lang="en-US" sz="1100" dirty="0">
                <a:latin typeface="Arial" panose="020B0604020202020204" pitchFamily="34" charset="0"/>
              </a:rPr>
              <a:t>organization.</a:t>
            </a:r>
          </a:p>
          <a:p>
            <a:pPr marL="171435" indent="-171435" fontAlgn="auto">
              <a:spcBef>
                <a:spcPts val="0"/>
              </a:spcBef>
              <a:spcAft>
                <a:spcPts val="0"/>
              </a:spcAft>
              <a:buFont typeface="Arial" pitchFamily="34" charset="0"/>
              <a:buChar char="•"/>
              <a:defRPr/>
            </a:pPr>
            <a:r>
              <a:rPr lang="en-US" sz="1100" dirty="0" smtClean="0">
                <a:latin typeface="Arial" panose="020B0604020202020204" pitchFamily="34" charset="0"/>
              </a:rPr>
              <a:t>Do </a:t>
            </a:r>
            <a:r>
              <a:rPr lang="en-US" sz="1100" dirty="0">
                <a:latin typeface="Arial" panose="020B0604020202020204" pitchFamily="34" charset="0"/>
              </a:rPr>
              <a:t>not expect hand-holding for basic operations. Nor </a:t>
            </a:r>
            <a:r>
              <a:rPr lang="en-US" sz="1100" dirty="0" smtClean="0">
                <a:latin typeface="Arial" panose="020B0604020202020204" pitchFamily="34" charset="0"/>
              </a:rPr>
              <a:t>expect </a:t>
            </a:r>
            <a:r>
              <a:rPr lang="en-US" sz="1100" dirty="0">
                <a:latin typeface="Arial" panose="020B0604020202020204" pitchFamily="34" charset="0"/>
              </a:rPr>
              <a:t>to receive repetitive training and support for </a:t>
            </a:r>
            <a:r>
              <a:rPr lang="en-US" sz="1100" dirty="0" smtClean="0">
                <a:latin typeface="Arial" panose="020B0604020202020204" pitchFamily="34" charset="0"/>
              </a:rPr>
              <a:t>same </a:t>
            </a:r>
            <a:r>
              <a:rPr lang="en-US" sz="1100" dirty="0">
                <a:latin typeface="Arial" panose="020B0604020202020204" pitchFamily="34" charset="0"/>
              </a:rPr>
              <a:t>issue.</a:t>
            </a:r>
          </a:p>
          <a:p>
            <a:pPr marL="171435" indent="-171435" fontAlgn="auto">
              <a:spcBef>
                <a:spcPts val="0"/>
              </a:spcBef>
              <a:spcAft>
                <a:spcPts val="0"/>
              </a:spcAft>
              <a:buFont typeface="Arial" pitchFamily="34" charset="0"/>
              <a:buChar char="•"/>
              <a:defRPr/>
            </a:pPr>
            <a:r>
              <a:rPr lang="en-US" sz="1100" dirty="0" smtClean="0">
                <a:latin typeface="Arial" panose="020B0604020202020204" pitchFamily="34" charset="0"/>
              </a:rPr>
              <a:t>Responsible </a:t>
            </a:r>
            <a:r>
              <a:rPr lang="en-US" sz="1100" dirty="0">
                <a:latin typeface="Arial" panose="020B0604020202020204" pitchFamily="34" charset="0"/>
              </a:rPr>
              <a:t>for protecting your password(s), computer, your organization’s networks and databases.</a:t>
            </a:r>
          </a:p>
          <a:p>
            <a:pPr marL="171435" indent="-171435" fontAlgn="auto">
              <a:spcBef>
                <a:spcPts val="0"/>
              </a:spcBef>
              <a:spcAft>
                <a:spcPts val="0"/>
              </a:spcAft>
              <a:buFont typeface="Arial" pitchFamily="34" charset="0"/>
              <a:buChar char="•"/>
              <a:defRPr/>
            </a:pPr>
            <a:r>
              <a:rPr lang="en-US" sz="1100" dirty="0">
                <a:latin typeface="Arial" panose="020B0604020202020204" pitchFamily="34" charset="0"/>
              </a:rPr>
              <a:t>Unauthorized modifications could interfere with automated maintenance programs for upgrading your computer and cause problems the IS department will have to fix.</a:t>
            </a:r>
          </a:p>
          <a:p>
            <a:pPr marL="171435" indent="-171435" fontAlgn="auto">
              <a:spcBef>
                <a:spcPts val="0"/>
              </a:spcBef>
              <a:spcAft>
                <a:spcPts val="0"/>
              </a:spcAft>
              <a:buFont typeface="Arial" pitchFamily="34" charset="0"/>
              <a:buChar char="•"/>
              <a:defRPr/>
            </a:pPr>
            <a:r>
              <a:rPr lang="en-US" sz="1100" dirty="0" smtClean="0">
                <a:latin typeface="Arial" panose="020B0604020202020204" pitchFamily="34" charset="0"/>
              </a:rPr>
              <a:t>Responsibility </a:t>
            </a:r>
            <a:r>
              <a:rPr lang="en-US" sz="1100" dirty="0">
                <a:latin typeface="Arial" panose="020B0604020202020204" pitchFamily="34" charset="0"/>
              </a:rPr>
              <a:t>to treat information systems professionals professionally. One form of professional behavior is to learn basic computer skills </a:t>
            </a:r>
            <a:r>
              <a:rPr lang="en-US" sz="1100" dirty="0" smtClean="0">
                <a:latin typeface="Arial" panose="020B0604020202020204" pitchFamily="34" charset="0"/>
              </a:rPr>
              <a:t>to avoid </a:t>
            </a:r>
            <a:r>
              <a:rPr lang="en-US" sz="1100" dirty="0">
                <a:latin typeface="Arial" panose="020B0604020202020204" pitchFamily="34" charset="0"/>
              </a:rPr>
              <a:t>reporting trivial problems.</a:t>
            </a:r>
            <a:endParaRPr lang="en-US" dirty="0" smtClean="0">
              <a:latin typeface="Arial" panose="020B0604020202020204" pitchFamily="34" charset="0"/>
            </a:endParaRPr>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6AF4E9D-0166-4D69-8BEC-41F4A25FB41D}" type="slidenum">
              <a:rPr lang="en-US">
                <a:cs typeface="Arial" charset="0"/>
              </a:rPr>
              <a:pPr fontAlgn="base">
                <a:spcBef>
                  <a:spcPct val="0"/>
                </a:spcBef>
                <a:spcAft>
                  <a:spcPct val="0"/>
                </a:spcAft>
              </a:pPr>
              <a:t>23</a:t>
            </a:fld>
            <a:endParaRPr lang="en-US" dirty="0">
              <a:cs typeface="Arial" charset="0"/>
            </a:endParaRPr>
          </a:p>
        </p:txBody>
      </p:sp>
    </p:spTree>
    <p:extLst>
      <p:ext uri="{BB962C8B-B14F-4D97-AF65-F5344CB8AC3E}">
        <p14:creationId xmlns:p14="http://schemas.microsoft.com/office/powerpoint/2010/main" xmlns="" val="17090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100" dirty="0" smtClean="0">
                <a:latin typeface="Arial" panose="020B0604020202020204" pitchFamily="34" charset="0"/>
              </a:rPr>
              <a:t>GOALS</a:t>
            </a:r>
          </a:p>
          <a:p>
            <a:pPr marL="228600" indent="-228600">
              <a:spcBef>
                <a:spcPct val="0"/>
              </a:spcBef>
              <a:buFont typeface="+mj-lt"/>
              <a:buAutoNum type="arabicPeriod"/>
            </a:pPr>
            <a:r>
              <a:rPr lang="en-US" sz="1100" dirty="0" smtClean="0">
                <a:latin typeface="Arial" panose="020B0604020202020204" pitchFamily="34" charset="0"/>
              </a:rPr>
              <a:t>Evaluate ethics of employee activities in terms of a particular computer-use policy.</a:t>
            </a:r>
          </a:p>
          <a:p>
            <a:pPr marL="228600" indent="-228600">
              <a:spcBef>
                <a:spcPct val="0"/>
              </a:spcBef>
              <a:buFont typeface="+mj-lt"/>
              <a:buAutoNum type="arabicPeriod"/>
            </a:pPr>
            <a:r>
              <a:rPr lang="en-US" sz="1100" dirty="0" smtClean="0">
                <a:latin typeface="Arial" panose="020B0604020202020204" pitchFamily="34" charset="0"/>
              </a:rPr>
              <a:t>Forewarn students that employers have right to monitor computer usage, and many do.</a:t>
            </a:r>
          </a:p>
          <a:p>
            <a:pPr marL="228600" indent="-228600">
              <a:spcBef>
                <a:spcPct val="0"/>
              </a:spcBef>
              <a:buFont typeface="+mj-lt"/>
              <a:buAutoNum type="arabicPeriod"/>
            </a:pPr>
            <a:r>
              <a:rPr lang="en-US" sz="1100" dirty="0" smtClean="0">
                <a:latin typeface="Arial" panose="020B0604020202020204" pitchFamily="34" charset="0"/>
              </a:rPr>
              <a:t>Develop techniques for managing employees’ computer use.</a:t>
            </a:r>
          </a:p>
          <a:p>
            <a:pPr marL="228600" indent="-228600">
              <a:spcBef>
                <a:spcPct val="0"/>
              </a:spcBef>
              <a:buFont typeface="+mj-lt"/>
              <a:buAutoNum type="arabicPeriod"/>
            </a:pPr>
            <a:endParaRPr lang="en-US" sz="1100" dirty="0" smtClean="0">
              <a:latin typeface="Arial" panose="020B0604020202020204" pitchFamily="34" charset="0"/>
            </a:endParaRPr>
          </a:p>
          <a:p>
            <a:pPr marL="228600" indent="-228600">
              <a:spcBef>
                <a:spcPct val="0"/>
              </a:spcBef>
              <a:buFont typeface="Arial" panose="020B0604020202020204" pitchFamily="34" charset="0"/>
              <a:buChar char="•"/>
            </a:pPr>
            <a:r>
              <a:rPr lang="en-US" sz="1100" dirty="0" smtClean="0">
                <a:latin typeface="Arial" panose="020B0604020202020204" pitchFamily="34" charset="0"/>
              </a:rPr>
              <a:t>Guide focuses on the student’s role as a manager rather than as a computer user.</a:t>
            </a:r>
          </a:p>
        </p:txBody>
      </p:sp>
      <p:sp>
        <p:nvSpPr>
          <p:cNvPr id="471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D1767F8-1817-46A6-9CA9-086240E1A913}" type="slidenum">
              <a:rPr lang="en-US">
                <a:cs typeface="Arial" charset="0"/>
              </a:rPr>
              <a:pPr fontAlgn="base">
                <a:spcBef>
                  <a:spcPct val="0"/>
                </a:spcBef>
                <a:spcAft>
                  <a:spcPct val="0"/>
                </a:spcAft>
              </a:pPr>
              <a:t>26</a:t>
            </a:fld>
            <a:endParaRPr lang="en-US" dirty="0">
              <a:cs typeface="Arial" charset="0"/>
            </a:endParaRPr>
          </a:p>
        </p:txBody>
      </p:sp>
    </p:spTree>
    <p:extLst>
      <p:ext uri="{BB962C8B-B14F-4D97-AF65-F5344CB8AC3E}">
        <p14:creationId xmlns:p14="http://schemas.microsoft.com/office/powerpoint/2010/main" xmlns="" val="141942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sz="1100" b="1" dirty="0" smtClean="0">
                <a:latin typeface="Arial" panose="020B0604020202020204" pitchFamily="34" charset="0"/>
              </a:rPr>
              <a:t>GOAL</a:t>
            </a:r>
          </a:p>
          <a:p>
            <a:pPr marL="171450" indent="-171450" fontAlgn="auto">
              <a:spcBef>
                <a:spcPts val="0"/>
              </a:spcBef>
              <a:spcAft>
                <a:spcPts val="0"/>
              </a:spcAft>
              <a:buFont typeface="Arial" panose="020B0604020202020204" pitchFamily="34" charset="0"/>
              <a:buChar char="•"/>
              <a:defRPr/>
            </a:pPr>
            <a:r>
              <a:rPr lang="en-US" sz="1100" dirty="0" smtClean="0">
                <a:latin typeface="Arial" panose="020B0604020202020204" pitchFamily="34" charset="0"/>
              </a:rPr>
              <a:t>Investigate </a:t>
            </a:r>
            <a:r>
              <a:rPr lang="en-US" sz="1100" dirty="0">
                <a:latin typeface="Arial" panose="020B0604020202020204" pitchFamily="34" charset="0"/>
              </a:rPr>
              <a:t>advantages and disadvantages of computer infrastructure outsourcing</a:t>
            </a:r>
            <a:r>
              <a:rPr lang="en-US" sz="1100" dirty="0" smtClean="0">
                <a:latin typeface="Arial" panose="020B0604020202020204" pitchFamily="34" charset="0"/>
              </a:rPr>
              <a:t>.</a:t>
            </a:r>
          </a:p>
          <a:p>
            <a:pPr marL="171450" indent="-171450">
              <a:buFont typeface="Arial" panose="020B0604020202020204" pitchFamily="34" charset="0"/>
              <a:buChar char="•"/>
            </a:pPr>
            <a:r>
              <a:rPr lang="en-US" sz="1200" b="0" i="1" u="none" strike="noStrike" kern="1200" baseline="0" dirty="0" smtClean="0">
                <a:solidFill>
                  <a:schemeClr val="tx1"/>
                </a:solidFill>
                <a:latin typeface="Arial" panose="020B0604020202020204" pitchFamily="34" charset="0"/>
                <a:ea typeface="+mn-ea"/>
                <a:cs typeface="+mn-cs"/>
              </a:rPr>
              <a:t>Note: This guide differs from the opening scenario because it doesn’t necessarily assume offshore outsourcing. </a:t>
            </a:r>
          </a:p>
          <a:p>
            <a:endParaRPr lang="en-US" sz="1100" dirty="0">
              <a:latin typeface="Arial" panose="020B0604020202020204" pitchFamily="34" charset="0"/>
            </a:endParaRPr>
          </a:p>
          <a:p>
            <a:pPr fontAlgn="auto">
              <a:spcBef>
                <a:spcPts val="0"/>
              </a:spcBef>
              <a:spcAft>
                <a:spcPts val="0"/>
              </a:spcAft>
              <a:defRPr/>
            </a:pPr>
            <a:r>
              <a:rPr lang="en-US" sz="1100" dirty="0">
                <a:latin typeface="Arial" panose="020B0604020202020204" pitchFamily="34" charset="0"/>
              </a:rPr>
              <a:t>Background</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Outsourcers get their first-level employees by hiring the ones you had. What you’re really outsourcing is middle-level management </a:t>
            </a:r>
            <a:r>
              <a:rPr lang="en-US" sz="1100" dirty="0" smtClean="0">
                <a:latin typeface="Arial" panose="020B0604020202020204" pitchFamily="34" charset="0"/>
              </a:rPr>
              <a:t>of </a:t>
            </a:r>
            <a:r>
              <a:rPr lang="en-US" sz="1100" dirty="0">
                <a:latin typeface="Arial" panose="020B0604020202020204" pitchFamily="34" charset="0"/>
              </a:rPr>
              <a:t>same IT personnel you had.</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No way of knowing whether the managers they supply are any better.</a:t>
            </a:r>
          </a:p>
          <a:p>
            <a:pPr marL="259479" indent="-172986" fontAlgn="auto">
              <a:spcBef>
                <a:spcPts val="0"/>
              </a:spcBef>
              <a:spcAft>
                <a:spcPts val="0"/>
              </a:spcAft>
              <a:buFont typeface="Arial" pitchFamily="34" charset="0"/>
              <a:buChar char="•"/>
              <a:defRPr/>
            </a:pPr>
            <a:r>
              <a:rPr lang="en-US" sz="1100" dirty="0">
                <a:latin typeface="Arial" panose="020B0604020202020204" pitchFamily="34" charset="0"/>
              </a:rPr>
              <a:t>Paying a premium </a:t>
            </a:r>
            <a:r>
              <a:rPr lang="en-US" sz="1100" dirty="0" smtClean="0">
                <a:latin typeface="Arial" panose="020B0604020202020204" pitchFamily="34" charset="0"/>
              </a:rPr>
              <a:t>for </a:t>
            </a:r>
            <a:r>
              <a:rPr lang="en-US" sz="1100" dirty="0">
                <a:latin typeface="Arial" panose="020B0604020202020204" pitchFamily="34" charset="0"/>
              </a:rPr>
              <a:t>services of </a:t>
            </a:r>
            <a:r>
              <a:rPr lang="en-US" sz="1100" dirty="0" smtClean="0">
                <a:latin typeface="Arial" panose="020B0604020202020204" pitchFamily="34" charset="0"/>
              </a:rPr>
              <a:t>former </a:t>
            </a:r>
            <a:r>
              <a:rPr lang="en-US" sz="1100" dirty="0">
                <a:latin typeface="Arial" panose="020B0604020202020204" pitchFamily="34" charset="0"/>
              </a:rPr>
              <a:t>employees</a:t>
            </a:r>
            <a:r>
              <a:rPr lang="en-US" sz="1100" dirty="0" smtClean="0">
                <a:latin typeface="Arial" panose="020B0604020202020204" pitchFamily="34" charset="0"/>
              </a:rPr>
              <a:t>, </a:t>
            </a:r>
            <a:r>
              <a:rPr lang="en-US" sz="1100" dirty="0">
                <a:latin typeface="Arial" panose="020B0604020202020204" pitchFamily="34" charset="0"/>
              </a:rPr>
              <a:t>now managed by strangers </a:t>
            </a:r>
            <a:r>
              <a:rPr lang="en-US" sz="1100" dirty="0" smtClean="0">
                <a:latin typeface="Arial" panose="020B0604020202020204" pitchFamily="34" charset="0"/>
              </a:rPr>
              <a:t>and</a:t>
            </a:r>
            <a:r>
              <a:rPr lang="en-US" sz="1100" baseline="0" dirty="0" smtClean="0">
                <a:latin typeface="Arial" panose="020B0604020202020204" pitchFamily="34" charset="0"/>
              </a:rPr>
              <a:t> </a:t>
            </a:r>
            <a:r>
              <a:rPr lang="en-US" sz="1100" dirty="0" smtClean="0">
                <a:latin typeface="Arial" panose="020B0604020202020204" pitchFamily="34" charset="0"/>
              </a:rPr>
              <a:t>paid by </a:t>
            </a:r>
            <a:r>
              <a:rPr lang="en-US" sz="1100" dirty="0">
                <a:latin typeface="Arial" panose="020B0604020202020204" pitchFamily="34" charset="0"/>
              </a:rPr>
              <a:t>outsource vendor, who evaluates those managers on how well they follow </a:t>
            </a:r>
            <a:r>
              <a:rPr lang="en-US" sz="1100" dirty="0" smtClean="0">
                <a:latin typeface="Arial" panose="020B0604020202020204" pitchFamily="34" charset="0"/>
              </a:rPr>
              <a:t>outsource </a:t>
            </a:r>
            <a:r>
              <a:rPr lang="en-US" sz="1100" dirty="0">
                <a:latin typeface="Arial" panose="020B0604020202020204" pitchFamily="34" charset="0"/>
              </a:rPr>
              <a:t>vendor’s profit-generating procedures</a:t>
            </a:r>
            <a:r>
              <a:rPr lang="en-US" sz="1100" dirty="0" smtClean="0">
                <a:latin typeface="Arial" panose="020B0604020202020204" pitchFamily="34" charset="0"/>
              </a:rPr>
              <a:t>.</a:t>
            </a:r>
            <a:endParaRPr lang="en-US" dirty="0"/>
          </a:p>
          <a:p>
            <a:pPr fontAlgn="auto">
              <a:spcBef>
                <a:spcPts val="0"/>
              </a:spcBef>
              <a:spcAft>
                <a:spcPts val="0"/>
              </a:spcAft>
              <a:defRPr/>
            </a:pPr>
            <a:endParaRPr lang="en-US" dirty="0">
              <a:latin typeface="Arial" panose="020B0604020202020204" pitchFamily="34" charset="0"/>
            </a:endParaRPr>
          </a:p>
        </p:txBody>
      </p:sp>
      <p:sp>
        <p:nvSpPr>
          <p:cNvPr id="491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1094BBB-31A4-4C00-9D6E-E9454E617824}" type="slidenum">
              <a:rPr lang="en-US">
                <a:cs typeface="Arial" charset="0"/>
              </a:rPr>
              <a:pPr fontAlgn="base">
                <a:spcBef>
                  <a:spcPct val="0"/>
                </a:spcBef>
                <a:spcAft>
                  <a:spcPct val="0"/>
                </a:spcAft>
              </a:pPr>
              <a:t>28</a:t>
            </a:fld>
            <a:endParaRPr lang="en-US" dirty="0">
              <a:cs typeface="Arial" charset="0"/>
            </a:endParaRPr>
          </a:p>
        </p:txBody>
      </p:sp>
    </p:spTree>
    <p:extLst>
      <p:ext uri="{BB962C8B-B14F-4D97-AF65-F5344CB8AC3E}">
        <p14:creationId xmlns:p14="http://schemas.microsoft.com/office/powerpoint/2010/main" xmlns="" val="2334501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itchFamily="34" charset="0"/>
              <a:buChar char="•"/>
              <a:defRPr/>
            </a:pPr>
            <a:r>
              <a:rPr lang="en-US" sz="1400" dirty="0" smtClean="0">
                <a:latin typeface="Arial" panose="020B0604020202020204" pitchFamily="34" charset="0"/>
              </a:rPr>
              <a:t>What is value of that idea? According to Raven Zachary, no professional iPhone developer will take equity or promise of future revenue sharing in exchange for cash. There is too much cash-paying work. Ideas are only as good as their implementation.</a:t>
            </a:r>
          </a:p>
        </p:txBody>
      </p:sp>
      <p:sp>
        <p:nvSpPr>
          <p:cNvPr id="522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F4A977-E38E-4E27-9D82-BD2940388938}" type="slidenum">
              <a:rPr lang="en-US">
                <a:cs typeface="Arial" charset="0"/>
              </a:rPr>
              <a:pPr fontAlgn="base">
                <a:spcBef>
                  <a:spcPct val="0"/>
                </a:spcBef>
                <a:spcAft>
                  <a:spcPct val="0"/>
                </a:spcAft>
              </a:pPr>
              <a:t>30</a:t>
            </a:fld>
            <a:endParaRPr lang="en-US" dirty="0">
              <a:cs typeface="Arial" charset="0"/>
            </a:endParaRPr>
          </a:p>
        </p:txBody>
      </p:sp>
    </p:spTree>
    <p:extLst>
      <p:ext uri="{BB962C8B-B14F-4D97-AF65-F5344CB8AC3E}">
        <p14:creationId xmlns:p14="http://schemas.microsoft.com/office/powerpoint/2010/main" xmlns="" val="2486219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sz="1200" dirty="0" smtClean="0">
                <a:solidFill>
                  <a:schemeClr val="tx1"/>
                </a:solidFill>
                <a:latin typeface="Arial" panose="020B0604020202020204" pitchFamily="34" charset="0"/>
              </a:rPr>
              <a:t>Goal:</a:t>
            </a:r>
          </a:p>
          <a:p>
            <a:pPr marL="171450" indent="-171450" fontAlgn="auto">
              <a:spcBef>
                <a:spcPts val="0"/>
              </a:spcBef>
              <a:spcAft>
                <a:spcPts val="0"/>
              </a:spcAft>
              <a:buFont typeface="Arial" panose="020B0604020202020204" pitchFamily="34" charset="0"/>
              <a:buChar char="•"/>
              <a:defRPr/>
            </a:pPr>
            <a:r>
              <a:rPr lang="en-US" sz="1200" dirty="0" smtClean="0">
                <a:solidFill>
                  <a:schemeClr val="tx1"/>
                </a:solidFill>
                <a:latin typeface="Arial" panose="020B0604020202020204" pitchFamily="34" charset="0"/>
              </a:rPr>
              <a:t>Give </a:t>
            </a:r>
            <a:r>
              <a:rPr lang="en-US" sz="1200" dirty="0">
                <a:solidFill>
                  <a:schemeClr val="tx1"/>
                </a:solidFill>
                <a:latin typeface="Arial" panose="020B0604020202020204" pitchFamily="34" charset="0"/>
              </a:rPr>
              <a:t>students some understanding </a:t>
            </a:r>
            <a:r>
              <a:rPr lang="en-US" sz="1200" dirty="0" smtClean="0">
                <a:solidFill>
                  <a:schemeClr val="tx1"/>
                </a:solidFill>
                <a:latin typeface="Arial" panose="020B0604020202020204" pitchFamily="34" charset="0"/>
              </a:rPr>
              <a:t>options </a:t>
            </a:r>
            <a:r>
              <a:rPr lang="en-US" sz="1200" dirty="0">
                <a:solidFill>
                  <a:schemeClr val="tx1"/>
                </a:solidFill>
                <a:latin typeface="Arial" panose="020B0604020202020204" pitchFamily="34" charset="0"/>
              </a:rPr>
              <a:t>for real-world outsourcing iOS app development.</a:t>
            </a:r>
          </a:p>
          <a:p>
            <a:pPr marL="171450" indent="-171450" fontAlgn="auto">
              <a:spcBef>
                <a:spcPts val="0"/>
              </a:spcBef>
              <a:spcAft>
                <a:spcPts val="0"/>
              </a:spcAft>
              <a:buFont typeface="Arial" panose="020B0604020202020204" pitchFamily="34" charset="0"/>
              <a:buChar char="•"/>
              <a:defRPr/>
            </a:pPr>
            <a:r>
              <a:rPr lang="en-US" sz="1200" dirty="0" smtClean="0">
                <a:solidFill>
                  <a:schemeClr val="tx1"/>
                </a:solidFill>
                <a:latin typeface="Arial" panose="020B0604020202020204" pitchFamily="34" charset="0"/>
              </a:rPr>
              <a:t>How </a:t>
            </a:r>
            <a:r>
              <a:rPr lang="en-US" sz="1200" dirty="0">
                <a:solidFill>
                  <a:schemeClr val="tx1"/>
                </a:solidFill>
                <a:latin typeface="Arial" panose="020B0604020202020204" pitchFamily="34" charset="0"/>
              </a:rPr>
              <a:t>can you go about getting your iOS application developed?</a:t>
            </a:r>
          </a:p>
        </p:txBody>
      </p:sp>
      <p:sp>
        <p:nvSpPr>
          <p:cNvPr id="542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680C98-7E20-4EA4-8241-96E7DB7DA07E}" type="slidenum">
              <a:rPr lang="en-US">
                <a:cs typeface="Arial" charset="0"/>
              </a:rPr>
              <a:pPr fontAlgn="base">
                <a:spcBef>
                  <a:spcPct val="0"/>
                </a:spcBef>
                <a:spcAft>
                  <a:spcPct val="0"/>
                </a:spcAft>
              </a:pPr>
              <a:t>31</a:t>
            </a:fld>
            <a:endParaRPr lang="en-US" dirty="0">
              <a:cs typeface="Arial" charset="0"/>
            </a:endParaRPr>
          </a:p>
        </p:txBody>
      </p:sp>
    </p:spTree>
    <p:extLst>
      <p:ext uri="{BB962C8B-B14F-4D97-AF65-F5344CB8AC3E}">
        <p14:creationId xmlns:p14="http://schemas.microsoft.com/office/powerpoint/2010/main" xmlns="" val="526445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latin typeface="Arial" panose="020B0604020202020204" pitchFamily="34" charset="0"/>
              </a:rPr>
              <a:t>Check Elance.com a clearing house for iOS development experts. Lists developers, their locations, typical costs, and ratings of previous customers</a:t>
            </a:r>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4DD533-3A04-4A12-9AA8-828E4AFBF124}" type="slidenum">
              <a:rPr lang="en-US">
                <a:cs typeface="Arial" charset="0"/>
              </a:rPr>
              <a:pPr fontAlgn="base">
                <a:spcBef>
                  <a:spcPct val="0"/>
                </a:spcBef>
                <a:spcAft>
                  <a:spcPct val="0"/>
                </a:spcAft>
              </a:pPr>
              <a:t>32</a:t>
            </a:fld>
            <a:endParaRPr lang="en-US" dirty="0">
              <a:cs typeface="Arial" charset="0"/>
            </a:endParaRPr>
          </a:p>
        </p:txBody>
      </p:sp>
    </p:spTree>
    <p:extLst>
      <p:ext uri="{BB962C8B-B14F-4D97-AF65-F5344CB8AC3E}">
        <p14:creationId xmlns:p14="http://schemas.microsoft.com/office/powerpoint/2010/main" xmlns="" val="318501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Information systems are critical to organizational success and need to be managed responsibly. The chapter surveys the management of IS and IT resources. It first discusses the major functions and the organization of the IS department. Then, it discusses planning the use of IT/IS.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Outsourcing is the process of hiring outside vendors to provide business services and related products. For our purposes, outsourcing refers to hiring outside vendors to provide information systems, products, and applications. The pros and cons, and risks of outsourcing discussed.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chapter ends with a discussion of the relationship between users to the IS department, such as user and IS department’s rights and responsibilities. </a:t>
            </a:r>
          </a:p>
        </p:txBody>
      </p:sp>
      <p:sp>
        <p:nvSpPr>
          <p:cNvPr id="4" name="Slide Number Placeholder 3"/>
          <p:cNvSpPr>
            <a:spLocks noGrp="1"/>
          </p:cNvSpPr>
          <p:nvPr>
            <p:ph type="sldNum" sz="quarter" idx="10"/>
          </p:nvPr>
        </p:nvSpPr>
        <p:spPr/>
        <p:txBody>
          <a:bodyPr/>
          <a:lstStyle/>
          <a:p>
            <a:fld id="{E12A6296-9B29-4F9D-BE6C-990F12C3C54E}" type="slidenum">
              <a:rPr lang="en-US" smtClean="0"/>
              <a:pPr/>
              <a:t>3</a:t>
            </a:fld>
            <a:endParaRPr lang="en-US" dirty="0"/>
          </a:p>
        </p:txBody>
      </p:sp>
    </p:spTree>
    <p:extLst>
      <p:ext uri="{BB962C8B-B14F-4D97-AF65-F5344CB8AC3E}">
        <p14:creationId xmlns:p14="http://schemas.microsoft.com/office/powerpoint/2010/main" xmlns="" val="409242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Protection function is topic of Chapter 10.  </a:t>
            </a:r>
          </a:p>
          <a:p>
            <a:pPr marL="171450" indent="-171450">
              <a:buFont typeface="Arial" panose="020B0604020202020204" pitchFamily="34" charset="0"/>
              <a:buChar char="•"/>
            </a:pPr>
            <a:r>
              <a:rPr lang="en-US" dirty="0" smtClean="0"/>
              <a:t>Develop functions important for IS majors, but less so for other business professionals and not considered in this text.  </a:t>
            </a:r>
          </a:p>
          <a:p>
            <a:pPr marL="171450" indent="-171450">
              <a:buFont typeface="Arial" panose="020B0604020202020204" pitchFamily="34" charset="0"/>
              <a:buChar char="•"/>
            </a:pPr>
            <a:r>
              <a:rPr lang="en-US" dirty="0" smtClean="0"/>
              <a:t>To set stage, consider the organization of IS Department.</a:t>
            </a:r>
          </a:p>
        </p:txBody>
      </p:sp>
      <p:sp>
        <p:nvSpPr>
          <p:cNvPr id="4" name="Slide Number Placeholder 3"/>
          <p:cNvSpPr>
            <a:spLocks noGrp="1"/>
          </p:cNvSpPr>
          <p:nvPr>
            <p:ph type="sldNum" sz="quarter" idx="10"/>
          </p:nvPr>
        </p:nvSpPr>
        <p:spPr/>
        <p:txBody>
          <a:bodyPr/>
          <a:lstStyle/>
          <a:p>
            <a:fld id="{ED994A1A-4077-4015-951D-1DFC465331DD}" type="slidenum">
              <a:rPr lang="en-US" smtClean="0"/>
              <a:pPr/>
              <a:t>4</a:t>
            </a:fld>
            <a:endParaRPr lang="en-US" dirty="0"/>
          </a:p>
        </p:txBody>
      </p:sp>
    </p:spTree>
    <p:extLst>
      <p:ext uri="{BB962C8B-B14F-4D97-AF65-F5344CB8AC3E}">
        <p14:creationId xmlns:p14="http://schemas.microsoft.com/office/powerpoint/2010/main" xmlns="" val="76690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 This figure a shows typical top-level structure and reporting relationships of a large organization.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organizational structure varies depending on the organization’s size, culture, competitive environment, industry, and other factors.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Other common titles are </a:t>
            </a:r>
            <a:r>
              <a:rPr lang="en-US" sz="1200" b="0" i="1" u="none" strike="noStrike" kern="1200" baseline="0" dirty="0" smtClean="0">
                <a:solidFill>
                  <a:schemeClr val="tx1"/>
                </a:solidFill>
                <a:latin typeface="Arial" panose="020B0604020202020204" pitchFamily="34" charset="0"/>
                <a:ea typeface="+mn-ea"/>
                <a:cs typeface="+mn-cs"/>
              </a:rPr>
              <a:t>vice president of information services, director of information services</a:t>
            </a:r>
            <a:r>
              <a:rPr lang="en-US" sz="1200" b="0" i="0" u="none" strike="noStrike" kern="1200" baseline="0" dirty="0" smtClean="0">
                <a:solidFill>
                  <a:schemeClr val="tx1"/>
                </a:solidFill>
                <a:latin typeface="Arial" panose="020B0604020202020204" pitchFamily="34" charset="0"/>
                <a:ea typeface="+mn-ea"/>
                <a:cs typeface="+mn-cs"/>
              </a:rPr>
              <a:t>, and, less commonly, </a:t>
            </a:r>
            <a:r>
              <a:rPr lang="en-US" sz="1200" b="0" i="1" u="none" strike="noStrike" kern="1200" baseline="0" dirty="0" smtClean="0">
                <a:solidFill>
                  <a:schemeClr val="tx1"/>
                </a:solidFill>
                <a:latin typeface="Arial" panose="020B0604020202020204" pitchFamily="34" charset="0"/>
                <a:ea typeface="+mn-ea"/>
                <a:cs typeface="+mn-cs"/>
              </a:rPr>
              <a:t>director of computer services</a:t>
            </a:r>
            <a:r>
              <a:rPr lang="en-US" sz="1200" b="0" i="0" u="none" strike="noStrike" kern="1200" baseline="0" dirty="0" smtClean="0">
                <a:solidFill>
                  <a:schemeClr val="tx1"/>
                </a:solidFill>
                <a:latin typeface="Arial" panose="020B0604020202020204" pitchFamily="34" charset="0"/>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size and structure of the development group depend on whether programs are developed in-house.</a:t>
            </a:r>
          </a:p>
          <a:p>
            <a:pPr marL="171450" indent="-171450">
              <a:buFont typeface="Arial" panose="020B0604020202020204" pitchFamily="34" charset="0"/>
              <a:buChar char="•"/>
            </a:pPr>
            <a:r>
              <a:rPr lang="en-US" sz="1200" b="0" i="1" u="none" strike="noStrike" kern="1200" baseline="0" dirty="0" smtClean="0">
                <a:solidFill>
                  <a:schemeClr val="tx1"/>
                </a:solidFill>
                <a:latin typeface="Arial" panose="020B0604020202020204" pitchFamily="34" charset="0"/>
                <a:ea typeface="+mn-ea"/>
                <a:cs typeface="+mn-cs"/>
              </a:rPr>
              <a:t> </a:t>
            </a:r>
            <a:r>
              <a:rPr lang="en-US" sz="1200" b="0" i="0" u="none" strike="noStrike" kern="1200" baseline="0" dirty="0" smtClean="0">
                <a:solidFill>
                  <a:schemeClr val="tx1"/>
                </a:solidFill>
                <a:latin typeface="Arial" panose="020B0604020202020204" pitchFamily="34" charset="0"/>
                <a:ea typeface="+mn-ea"/>
                <a:cs typeface="+mn-cs"/>
              </a:rPr>
              <a:t>The </a:t>
            </a:r>
            <a:r>
              <a:rPr lang="en-US" sz="1200" b="0" i="1" u="none" strike="noStrike" kern="1200" baseline="0" dirty="0" smtClean="0">
                <a:solidFill>
                  <a:schemeClr val="tx1"/>
                </a:solidFill>
                <a:latin typeface="Arial" panose="020B0604020202020204" pitchFamily="34" charset="0"/>
                <a:ea typeface="+mn-ea"/>
                <a:cs typeface="+mn-cs"/>
              </a:rPr>
              <a:t>Data Administration </a:t>
            </a:r>
            <a:r>
              <a:rPr lang="en-US" sz="1200" b="0" i="0" u="none" strike="noStrike" kern="1200" baseline="0" dirty="0" smtClean="0">
                <a:solidFill>
                  <a:schemeClr val="tx1"/>
                </a:solidFill>
                <a:latin typeface="Arial" panose="020B0604020202020204" pitchFamily="34" charset="0"/>
                <a:ea typeface="+mn-ea"/>
                <a:cs typeface="+mn-cs"/>
              </a:rPr>
              <a:t>staff function is to protect data and information assets by establishing data standards and data management practices and policies.</a:t>
            </a:r>
            <a:endParaRPr lang="en-US" dirty="0" smtClean="0"/>
          </a:p>
        </p:txBody>
      </p:sp>
      <p:sp>
        <p:nvSpPr>
          <p:cNvPr id="4" name="Slide Number Placeholder 3"/>
          <p:cNvSpPr>
            <a:spLocks noGrp="1"/>
          </p:cNvSpPr>
          <p:nvPr>
            <p:ph type="sldNum" sz="quarter" idx="10"/>
          </p:nvPr>
        </p:nvSpPr>
        <p:spPr/>
        <p:txBody>
          <a:bodyPr/>
          <a:lstStyle/>
          <a:p>
            <a:fld id="{ED994A1A-4077-4015-951D-1DFC465331DD}" type="slidenum">
              <a:rPr lang="en-US" smtClean="0"/>
              <a:pPr/>
              <a:t>5</a:t>
            </a:fld>
            <a:endParaRPr lang="en-US" dirty="0"/>
          </a:p>
        </p:txBody>
      </p:sp>
    </p:spTree>
    <p:extLst>
      <p:ext uri="{BB962C8B-B14F-4D97-AF65-F5344CB8AC3E}">
        <p14:creationId xmlns:p14="http://schemas.microsoft.com/office/powerpoint/2010/main" xmlns="" val="183803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200" b="0" i="0" u="none" strike="noStrike" kern="1200" baseline="0" dirty="0" smtClean="0">
                <a:solidFill>
                  <a:schemeClr val="tx1"/>
                </a:solidFill>
                <a:ea typeface="+mn-ea"/>
                <a:cs typeface="+mn-cs"/>
              </a:rPr>
              <a:t>Relate to five components of an information system.</a:t>
            </a:r>
          </a:p>
          <a:p>
            <a:pPr marL="171450" indent="-171450">
              <a:spcBef>
                <a:spcPct val="0"/>
              </a:spcBef>
              <a:buFontTx/>
              <a:buChar char="•"/>
            </a:pPr>
            <a:r>
              <a:rPr lang="en-US" dirty="0" smtClean="0">
                <a:latin typeface="Arial" panose="020B0604020202020204" pitchFamily="34" charset="0"/>
              </a:rPr>
              <a:t>With exception of computer technician, and possibly test QA</a:t>
            </a:r>
            <a:r>
              <a:rPr lang="en-US" baseline="0" dirty="0" smtClean="0">
                <a:latin typeface="Arial" panose="020B0604020202020204" pitchFamily="34" charset="0"/>
              </a:rPr>
              <a:t> </a:t>
            </a:r>
            <a:r>
              <a:rPr lang="en-US" dirty="0" smtClean="0">
                <a:latin typeface="Arial" panose="020B0604020202020204" pitchFamily="34" charset="0"/>
              </a:rPr>
              <a:t>engineer, all these positions require a 4-year degree and business knowledge or business degree, and good verbal communications and writing skills.</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1B3B8D-C35C-420B-9859-542C94548098}" type="slidenum">
              <a:rPr lang="en-US">
                <a:cs typeface="Arial" charset="0"/>
              </a:rPr>
              <a:pPr fontAlgn="base">
                <a:spcBef>
                  <a:spcPct val="0"/>
                </a:spcBef>
                <a:spcAft>
                  <a:spcPct val="0"/>
                </a:spcAft>
              </a:pPr>
              <a:t>6</a:t>
            </a:fld>
            <a:endParaRPr lang="en-US" dirty="0">
              <a:cs typeface="Arial" charset="0"/>
            </a:endParaRPr>
          </a:p>
        </p:txBody>
      </p:sp>
    </p:spTree>
    <p:extLst>
      <p:ext uri="{BB962C8B-B14F-4D97-AF65-F5344CB8AC3E}">
        <p14:creationId xmlns:p14="http://schemas.microsoft.com/office/powerpoint/2010/main" xmlns="" val="386271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200" kern="1200" dirty="0" smtClean="0">
                <a:solidFill>
                  <a:schemeClr val="tx1"/>
                </a:solidFill>
                <a:latin typeface="Arial" panose="020B0604020202020204" pitchFamily="34" charset="0"/>
                <a:ea typeface="+mn-ea"/>
                <a:cs typeface="+mn-cs"/>
              </a:rPr>
              <a:t>Salaries for information systems jobs have a wide range. Higher salaries are for professionals with more experience, working for larger companies, and living in larger cities.</a:t>
            </a:r>
            <a:endParaRPr lang="en-US" dirty="0" smtClean="0">
              <a:latin typeface="Arial" panose="020B0604020202020204" pitchFamily="34" charset="0"/>
            </a:endParaRP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1B3B8D-C35C-420B-9859-542C94548098}" type="slidenum">
              <a:rPr lang="en-US">
                <a:cs typeface="Arial" charset="0"/>
              </a:rPr>
              <a:pPr fontAlgn="base">
                <a:spcBef>
                  <a:spcPct val="0"/>
                </a:spcBef>
                <a:spcAft>
                  <a:spcPct val="0"/>
                </a:spcAft>
              </a:pPr>
              <a:t>7</a:t>
            </a:fld>
            <a:endParaRPr lang="en-US" dirty="0">
              <a:cs typeface="Arial" charset="0"/>
            </a:endParaRPr>
          </a:p>
        </p:txBody>
      </p:sp>
    </p:spTree>
    <p:extLst>
      <p:ext uri="{BB962C8B-B14F-4D97-AF65-F5344CB8AC3E}">
        <p14:creationId xmlns:p14="http://schemas.microsoft.com/office/powerpoint/2010/main" xmlns="" val="2153118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endParaRPr lang="en-US" dirty="0" smtClean="0">
              <a:latin typeface="Arial" panose="020B0604020202020204" pitchFamily="34" charset="0"/>
            </a:endParaRP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1B3B8D-C35C-420B-9859-542C94548098}" type="slidenum">
              <a:rPr lang="en-US">
                <a:cs typeface="Arial" charset="0"/>
              </a:rPr>
              <a:pPr fontAlgn="base">
                <a:spcBef>
                  <a:spcPct val="0"/>
                </a:spcBef>
                <a:spcAft>
                  <a:spcPct val="0"/>
                </a:spcAft>
              </a:pPr>
              <a:t>9</a:t>
            </a:fld>
            <a:endParaRPr lang="en-US" dirty="0">
              <a:cs typeface="Arial" charset="0"/>
            </a:endParaRPr>
          </a:p>
        </p:txBody>
      </p:sp>
    </p:spTree>
    <p:extLst>
      <p:ext uri="{BB962C8B-B14F-4D97-AF65-F5344CB8AC3E}">
        <p14:creationId xmlns:p14="http://schemas.microsoft.com/office/powerpoint/2010/main" xmlns="" val="84011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endParaRPr lang="en-US" dirty="0" smtClean="0">
              <a:latin typeface="Arial" panose="020B0604020202020204" pitchFamily="34" charset="0"/>
            </a:endParaRP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81B3B8D-C35C-420B-9859-542C94548098}" type="slidenum">
              <a:rPr lang="en-US">
                <a:cs typeface="Arial" charset="0"/>
              </a:rPr>
              <a:pPr fontAlgn="base">
                <a:spcBef>
                  <a:spcPct val="0"/>
                </a:spcBef>
                <a:spcAft>
                  <a:spcPct val="0"/>
                </a:spcAft>
              </a:pPr>
              <a:t>10</a:t>
            </a:fld>
            <a:endParaRPr lang="en-US" dirty="0">
              <a:cs typeface="Arial" charset="0"/>
            </a:endParaRPr>
          </a:p>
        </p:txBody>
      </p:sp>
    </p:spTree>
    <p:extLst>
      <p:ext uri="{BB962C8B-B14F-4D97-AF65-F5344CB8AC3E}">
        <p14:creationId xmlns:p14="http://schemas.microsoft.com/office/powerpoint/2010/main" xmlns="" val="4025191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xmlns="" val="33074460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772583" y="1559615"/>
            <a:ext cx="10515600" cy="3993045"/>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11</a:t>
            </a:r>
            <a:r>
              <a:rPr lang="en-US" sz="1400" dirty="0" smtClean="0">
                <a:latin typeface="Arial" panose="020B0604020202020204" pitchFamily="34" charset="0"/>
                <a:cs typeface="Arial" panose="020B0604020202020204" pitchFamily="34" charset="0"/>
              </a:rPr>
              <a:t>-</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498707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11-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2208806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2849510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0579381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39191818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53016" y="1544855"/>
            <a:ext cx="10515600" cy="3951861"/>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203762853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elance.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Information </a:t>
            </a:r>
            <a:r>
              <a:rPr lang="en-US" dirty="0" smtClean="0"/>
              <a:t>Systems Management</a:t>
            </a:r>
            <a:endParaRPr lang="en-US" dirty="0"/>
          </a:p>
        </p:txBody>
      </p:sp>
      <p:sp>
        <p:nvSpPr>
          <p:cNvPr id="4" name="Title 3"/>
          <p:cNvSpPr>
            <a:spLocks noGrp="1"/>
          </p:cNvSpPr>
          <p:nvPr>
            <p:ph type="title"/>
          </p:nvPr>
        </p:nvSpPr>
        <p:spPr/>
        <p:txBody>
          <a:bodyPr/>
          <a:lstStyle/>
          <a:p>
            <a:r>
              <a:rPr lang="en-US" dirty="0" smtClean="0"/>
              <a:t>Chapter 11</a:t>
            </a:r>
            <a:endParaRPr lang="en-US" dirty="0"/>
          </a:p>
        </p:txBody>
      </p:sp>
    </p:spTree>
    <p:extLst>
      <p:ext uri="{BB962C8B-B14F-4D97-AF65-F5344CB8AC3E}">
        <p14:creationId xmlns:p14="http://schemas.microsoft.com/office/powerpoint/2010/main" xmlns="" val="2624680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p:txBody>
          <a:bodyPr/>
          <a:lstStyle/>
          <a:p>
            <a:r>
              <a:rPr lang="en-US" dirty="0" smtClean="0">
                <a:latin typeface="Arial" charset="0"/>
                <a:cs typeface="Arial" charset="0"/>
              </a:rPr>
              <a:t>What IS-Related Job Positions Exist?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844641" y="2287876"/>
            <a:ext cx="10515600" cy="3291840"/>
          </a:xfrm>
          <a:prstGeom prst="rect">
            <a:avLst/>
          </a:prstGeom>
        </p:spPr>
      </p:pic>
      <p:pic>
        <p:nvPicPr>
          <p:cNvPr id="10" name="Picture 9"/>
          <p:cNvPicPr preferRelativeResize="0">
            <a:picLocks/>
          </p:cNvPicPr>
          <p:nvPr/>
        </p:nvPicPr>
        <p:blipFill>
          <a:blip r:embed="rId4" cstate="print"/>
          <a:stretch>
            <a:fillRect/>
          </a:stretch>
        </p:blipFill>
        <p:spPr>
          <a:xfrm>
            <a:off x="844641" y="1586336"/>
            <a:ext cx="10515600" cy="731520"/>
          </a:xfrm>
          <a:prstGeom prst="rect">
            <a:avLst/>
          </a:prstGeom>
        </p:spPr>
      </p:pic>
    </p:spTree>
    <p:extLst>
      <p:ext uri="{BB962C8B-B14F-4D97-AF65-F5344CB8AC3E}">
        <p14:creationId xmlns:p14="http://schemas.microsoft.com/office/powerpoint/2010/main" xmlns="" val="3296343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Salaries for </a:t>
            </a:r>
            <a:r>
              <a:rPr lang="en-US" dirty="0" smtClean="0"/>
              <a:t>Information Systems </a:t>
            </a:r>
            <a:r>
              <a:rPr lang="en-US" dirty="0"/>
              <a:t>Jobs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7" name="Picture 6"/>
          <p:cNvPicPr preferRelativeResize="0">
            <a:picLocks/>
          </p:cNvPicPr>
          <p:nvPr/>
        </p:nvPicPr>
        <p:blipFill>
          <a:blip r:embed="rId2" cstate="print"/>
          <a:stretch>
            <a:fillRect/>
          </a:stretch>
        </p:blipFill>
        <p:spPr>
          <a:xfrm>
            <a:off x="844641" y="1575328"/>
            <a:ext cx="10515600" cy="4023360"/>
          </a:xfrm>
          <a:prstGeom prst="rect">
            <a:avLst/>
          </a:prstGeom>
        </p:spPr>
      </p:pic>
    </p:spTree>
    <p:extLst>
      <p:ext uri="{BB962C8B-B14F-4D97-AF65-F5344CB8AC3E}">
        <p14:creationId xmlns:p14="http://schemas.microsoft.com/office/powerpoint/2010/main" xmlns="" val="1855767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2"/>
          <p:cNvSpPr>
            <a:spLocks noGrp="1"/>
          </p:cNvSpPr>
          <p:nvPr>
            <p:ph type="title"/>
          </p:nvPr>
        </p:nvSpPr>
        <p:spPr/>
        <p:txBody>
          <a:bodyPr/>
          <a:lstStyle/>
          <a:p>
            <a:pPr marL="801688" indent="-801688"/>
            <a:r>
              <a:rPr lang="en-US" dirty="0" smtClean="0">
                <a:latin typeface="Arial" charset="0"/>
                <a:cs typeface="Arial" charset="0"/>
              </a:rPr>
              <a:t>Q2: How Do Organizations Plan the Use of IS?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7" name="Picture 6"/>
          <p:cNvPicPr>
            <a:picLocks noChangeAspect="1"/>
          </p:cNvPicPr>
          <p:nvPr/>
        </p:nvPicPr>
        <p:blipFill>
          <a:blip r:embed="rId3" cstate="print"/>
          <a:stretch>
            <a:fillRect/>
          </a:stretch>
        </p:blipFill>
        <p:spPr>
          <a:xfrm>
            <a:off x="956626" y="2209694"/>
            <a:ext cx="10278747" cy="243861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t>So What? </a:t>
            </a:r>
            <a:r>
              <a:rPr lang="en-US" dirty="0"/>
              <a:t>Is James Right for the Job?</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lstStyle/>
          <a:p>
            <a:r>
              <a:rPr lang="en-US" dirty="0"/>
              <a:t>As a future user of </a:t>
            </a:r>
            <a:r>
              <a:rPr lang="en-US" dirty="0" smtClean="0"/>
              <a:t>IS </a:t>
            </a:r>
            <a:r>
              <a:rPr lang="en-US" dirty="0"/>
              <a:t>department’s services, </a:t>
            </a:r>
            <a:r>
              <a:rPr lang="en-US" dirty="0" smtClean="0"/>
              <a:t>helpful to </a:t>
            </a:r>
            <a:r>
              <a:rPr lang="en-US" dirty="0"/>
              <a:t>know the factors that drive </a:t>
            </a:r>
            <a:r>
              <a:rPr lang="en-US" dirty="0" smtClean="0"/>
              <a:t>standards and policies. </a:t>
            </a:r>
          </a:p>
          <a:p>
            <a:r>
              <a:rPr lang="en-US" dirty="0" smtClean="0"/>
              <a:t>If </a:t>
            </a:r>
            <a:r>
              <a:rPr lang="en-US" dirty="0"/>
              <a:t>you’re a manager, this knowledge </a:t>
            </a:r>
            <a:r>
              <a:rPr lang="en-US" dirty="0" smtClean="0"/>
              <a:t>will help </a:t>
            </a:r>
            <a:r>
              <a:rPr lang="en-US" dirty="0"/>
              <a:t>you guide your </a:t>
            </a:r>
            <a:r>
              <a:rPr lang="en-US" dirty="0" smtClean="0"/>
              <a:t>  employees </a:t>
            </a:r>
            <a:r>
              <a:rPr lang="en-US" dirty="0"/>
              <a:t>behavior vis-à-vis the </a:t>
            </a:r>
            <a:r>
              <a:rPr lang="en-US" dirty="0" smtClean="0"/>
              <a:t>IS department.</a:t>
            </a:r>
          </a:p>
          <a:p>
            <a:r>
              <a:rPr lang="en-US" dirty="0" smtClean="0"/>
              <a:t>James decided to use an </a:t>
            </a:r>
            <a:r>
              <a:rPr lang="en-US" dirty="0"/>
              <a:t>offshore </a:t>
            </a:r>
            <a:r>
              <a:rPr lang="en-US" dirty="0" smtClean="0"/>
              <a:t>contractor. Does that influence </a:t>
            </a:r>
            <a:r>
              <a:rPr lang="en-US" dirty="0"/>
              <a:t>your assessment </a:t>
            </a:r>
            <a:r>
              <a:rPr lang="en-US" dirty="0" smtClean="0"/>
              <a:t>of James?</a:t>
            </a:r>
          </a:p>
          <a:p>
            <a:r>
              <a:rPr lang="en-US" dirty="0" smtClean="0"/>
              <a:t>James </a:t>
            </a:r>
            <a:r>
              <a:rPr lang="en-US" dirty="0"/>
              <a:t>decided to use a cloud vendor </a:t>
            </a:r>
            <a:r>
              <a:rPr lang="en-US" dirty="0" smtClean="0"/>
              <a:t>to provide </a:t>
            </a:r>
            <a:r>
              <a:rPr lang="en-US" dirty="0"/>
              <a:t>PaaS functionality. </a:t>
            </a:r>
            <a:r>
              <a:rPr lang="en-US" dirty="0" smtClean="0"/>
              <a:t>How </a:t>
            </a:r>
            <a:r>
              <a:rPr lang="en-US" dirty="0"/>
              <a:t>it reflects on James’s </a:t>
            </a:r>
            <a:r>
              <a:rPr lang="en-US" dirty="0" smtClean="0"/>
              <a:t>competence?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t>So What? </a:t>
            </a:r>
            <a:r>
              <a:rPr lang="en-US" dirty="0"/>
              <a:t>Is James Right for the Job</a:t>
            </a:r>
            <a:r>
              <a:rPr lang="en-US" dirty="0" smtClean="0"/>
              <a:t>? (cont’d)</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lstStyle/>
          <a:p>
            <a:r>
              <a:rPr lang="en-US" dirty="0" smtClean="0"/>
              <a:t>How will these decisions affect:</a:t>
            </a:r>
          </a:p>
          <a:p>
            <a:r>
              <a:rPr lang="en-US" dirty="0" smtClean="0"/>
              <a:t>Function </a:t>
            </a:r>
            <a:r>
              <a:rPr lang="en-US" dirty="0"/>
              <a:t>and goals of the </a:t>
            </a:r>
            <a:r>
              <a:rPr lang="en-US" dirty="0" smtClean="0"/>
              <a:t>Operations group </a:t>
            </a:r>
            <a:r>
              <a:rPr lang="en-US" dirty="0"/>
              <a:t>(see Figure 11-1)?</a:t>
            </a:r>
          </a:p>
          <a:p>
            <a:r>
              <a:rPr lang="en-US" dirty="0"/>
              <a:t>F</a:t>
            </a:r>
            <a:r>
              <a:rPr lang="en-US" dirty="0" smtClean="0"/>
              <a:t>unction </a:t>
            </a:r>
            <a:r>
              <a:rPr lang="en-US" dirty="0"/>
              <a:t>and goals of </a:t>
            </a:r>
            <a:r>
              <a:rPr lang="en-US" dirty="0" smtClean="0"/>
              <a:t>the Development </a:t>
            </a:r>
            <a:r>
              <a:rPr lang="en-US" dirty="0"/>
              <a:t>group? What job descriptions will </a:t>
            </a:r>
            <a:r>
              <a:rPr lang="en-US" dirty="0" smtClean="0"/>
              <a:t>this group </a:t>
            </a:r>
            <a:r>
              <a:rPr lang="en-US" dirty="0"/>
              <a:t>need to staff?</a:t>
            </a:r>
          </a:p>
          <a:p>
            <a:r>
              <a:rPr lang="en-US" dirty="0"/>
              <a:t>F</a:t>
            </a:r>
            <a:r>
              <a:rPr lang="en-US" dirty="0" smtClean="0"/>
              <a:t>unction </a:t>
            </a:r>
            <a:r>
              <a:rPr lang="en-US" dirty="0"/>
              <a:t>and goals of </a:t>
            </a:r>
            <a:r>
              <a:rPr lang="en-US" dirty="0" smtClean="0"/>
              <a:t>the Outsourcing </a:t>
            </a:r>
            <a:r>
              <a:rPr lang="en-US" dirty="0"/>
              <a:t>Relations group?</a:t>
            </a:r>
          </a:p>
          <a:p>
            <a:r>
              <a:rPr lang="en-US" dirty="0" smtClean="0"/>
              <a:t>Assume </a:t>
            </a:r>
            <a:r>
              <a:rPr lang="en-US" dirty="0"/>
              <a:t>James has not specified the need for a </a:t>
            </a:r>
            <a:r>
              <a:rPr lang="en-US" dirty="0" smtClean="0"/>
              <a:t>CTO. Is </a:t>
            </a:r>
            <a:r>
              <a:rPr lang="en-US" dirty="0"/>
              <a:t>this a mistake?</a:t>
            </a:r>
          </a:p>
        </p:txBody>
      </p:sp>
    </p:spTree>
    <p:extLst>
      <p:ext uri="{BB962C8B-B14F-4D97-AF65-F5344CB8AC3E}">
        <p14:creationId xmlns:p14="http://schemas.microsoft.com/office/powerpoint/2010/main" xmlns="" val="3993929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AutoShape 2"/>
          <p:cNvSpPr>
            <a:spLocks noGrp="1" noChangeArrowheads="1"/>
          </p:cNvSpPr>
          <p:nvPr>
            <p:ph type="title"/>
          </p:nvPr>
        </p:nvSpPr>
        <p:spPr/>
        <p:txBody>
          <a:bodyPr/>
          <a:lstStyle/>
          <a:p>
            <a:pPr marL="965200" indent="-908050"/>
            <a:r>
              <a:rPr lang="en-US" dirty="0" smtClean="0">
                <a:latin typeface="Arial" charset="0"/>
                <a:cs typeface="Arial" charset="0"/>
              </a:rPr>
              <a:t>Q3:	What Are the Advantages and Disadvantages of Outsourcing?</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normAutofit/>
          </a:bodyPr>
          <a:lstStyle/>
          <a:p>
            <a:pPr marL="285750" indent="-285750">
              <a:buFont typeface="Arial" charset="0"/>
              <a:buChar char="•"/>
            </a:pPr>
            <a:r>
              <a:rPr lang="en-US" dirty="0" smtClean="0">
                <a:latin typeface="Arial" charset="0"/>
                <a:cs typeface="Arial" charset="0"/>
              </a:rPr>
              <a:t>Process of hiring another organization to perform services</a:t>
            </a:r>
          </a:p>
          <a:p>
            <a:pPr marL="285750" lvl="1" indent="-285750">
              <a:lnSpc>
                <a:spcPct val="90000"/>
              </a:lnSpc>
              <a:spcAft>
                <a:spcPct val="15000"/>
              </a:spcAft>
              <a:buClrTx/>
              <a:buFontTx/>
              <a:buChar char="•"/>
            </a:pPr>
            <a:r>
              <a:rPr lang="en-US" dirty="0" smtClean="0">
                <a:latin typeface="Arial" charset="0"/>
                <a:cs typeface="Arial" charset="0"/>
              </a:rPr>
              <a:t>Any value chain business activity can be outsourced</a:t>
            </a:r>
          </a:p>
          <a:p>
            <a:pPr marL="285750" lvl="1" indent="-285750">
              <a:lnSpc>
                <a:spcPct val="90000"/>
              </a:lnSpc>
              <a:spcAft>
                <a:spcPct val="15000"/>
              </a:spcAft>
              <a:buClrTx/>
              <a:buFontTx/>
              <a:buChar char="•"/>
            </a:pPr>
            <a:r>
              <a:rPr lang="en-US" dirty="0"/>
              <a:t>S</a:t>
            </a:r>
            <a:r>
              <a:rPr lang="en-US" dirty="0" smtClean="0"/>
              <a:t>ave </a:t>
            </a:r>
            <a:r>
              <a:rPr lang="en-US" dirty="0"/>
              <a:t>costs, gain </a:t>
            </a:r>
            <a:r>
              <a:rPr lang="en-US" dirty="0" smtClean="0"/>
              <a:t>expertise</a:t>
            </a:r>
          </a:p>
          <a:p>
            <a:pPr marL="285750" lvl="1" indent="-285750">
              <a:lnSpc>
                <a:spcPct val="90000"/>
              </a:lnSpc>
              <a:spcAft>
                <a:spcPct val="15000"/>
              </a:spcAft>
              <a:buClrTx/>
              <a:buFontTx/>
              <a:buChar char="•"/>
            </a:pPr>
            <a:r>
              <a:rPr lang="en-US" dirty="0"/>
              <a:t>S</a:t>
            </a:r>
            <a:r>
              <a:rPr lang="en-US" dirty="0" smtClean="0"/>
              <a:t>ave direct/indirect management </a:t>
            </a:r>
            <a:r>
              <a:rPr lang="en-US" dirty="0"/>
              <a:t>time and </a:t>
            </a:r>
            <a:r>
              <a:rPr lang="en-US" dirty="0" smtClean="0"/>
              <a:t>attention</a:t>
            </a:r>
            <a:endParaRPr lang="en-US" dirty="0"/>
          </a:p>
          <a:p>
            <a:pPr marL="285750" lvl="1" indent="-285750">
              <a:lnSpc>
                <a:spcPct val="90000"/>
              </a:lnSpc>
              <a:spcAft>
                <a:spcPct val="15000"/>
              </a:spcAft>
              <a:buClrTx/>
              <a:buFontTx/>
              <a:buChar char="•"/>
            </a:pPr>
            <a:endParaRPr lang="en-US" dirty="0" smtClean="0">
              <a:latin typeface="Arial" charset="0"/>
              <a:cs typeface="Arial" charset="0"/>
            </a:endParaRPr>
          </a:p>
          <a:p>
            <a:pPr marL="285750" indent="-285750">
              <a:buFont typeface="Arial" charset="0"/>
              <a:buChar char="•"/>
            </a:pPr>
            <a:r>
              <a:rPr lang="en-US" b="1" dirty="0" smtClean="0">
                <a:latin typeface="Arial" charset="0"/>
                <a:cs typeface="Arial" charset="0"/>
              </a:rPr>
              <a:t>“Your back room is someone else’s front room.”</a:t>
            </a:r>
            <a:r>
              <a:rPr lang="en-US" dirty="0" smtClean="0">
                <a:latin typeface="Arial" charset="0"/>
                <a:cs typeface="Arial" charset="0"/>
              </a:rPr>
              <a:t> (Drucker)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AutoShape 2"/>
          <p:cNvSpPr>
            <a:spLocks noGrp="1" noChangeArrowheads="1"/>
          </p:cNvSpPr>
          <p:nvPr>
            <p:ph type="title"/>
          </p:nvPr>
        </p:nvSpPr>
        <p:spPr/>
        <p:txBody>
          <a:bodyPr/>
          <a:lstStyle/>
          <a:p>
            <a:r>
              <a:rPr lang="en-US" dirty="0" smtClean="0">
                <a:latin typeface="Arial" charset="0"/>
                <a:cs typeface="Arial" charset="0"/>
              </a:rPr>
              <a:t>Popular Reasons for Outsourcing IS Services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7" name="Picture 6"/>
          <p:cNvPicPr>
            <a:picLocks noChangeAspect="1"/>
          </p:cNvPicPr>
          <p:nvPr/>
        </p:nvPicPr>
        <p:blipFill>
          <a:blip r:embed="rId3" cstate="print"/>
          <a:stretch>
            <a:fillRect/>
          </a:stretch>
        </p:blipFill>
        <p:spPr>
          <a:xfrm>
            <a:off x="2660606" y="1462405"/>
            <a:ext cx="6870787" cy="421926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2"/>
          <p:cNvSpPr>
            <a:spLocks noGrp="1"/>
          </p:cNvSpPr>
          <p:nvPr>
            <p:ph type="title"/>
          </p:nvPr>
        </p:nvSpPr>
        <p:spPr/>
        <p:txBody>
          <a:bodyPr/>
          <a:lstStyle/>
          <a:p>
            <a:r>
              <a:rPr lang="en-US" dirty="0" smtClean="0">
                <a:latin typeface="Arial" charset="0"/>
                <a:cs typeface="Arial" charset="0"/>
              </a:rPr>
              <a:t>Risk Reduction</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normAutofit/>
          </a:bodyPr>
          <a:lstStyle/>
          <a:p>
            <a:pPr marL="236538" indent="-236538">
              <a:buFont typeface="Arial" panose="020B0604020202020204" pitchFamily="34" charset="0"/>
              <a:buChar char="•"/>
              <a:defRPr/>
            </a:pPr>
            <a:r>
              <a:rPr lang="en-US" dirty="0" smtClean="0"/>
              <a:t>Caps </a:t>
            </a:r>
            <a:r>
              <a:rPr lang="en-US" dirty="0"/>
              <a:t>financial </a:t>
            </a:r>
            <a:r>
              <a:rPr lang="en-US" dirty="0" smtClean="0"/>
              <a:t>risk</a:t>
            </a:r>
            <a:endParaRPr lang="en-US" dirty="0"/>
          </a:p>
          <a:p>
            <a:pPr marL="236538" indent="-236538">
              <a:buFont typeface="Arial" panose="020B0604020202020204" pitchFamily="34" charset="0"/>
              <a:buChar char="•"/>
              <a:defRPr/>
            </a:pPr>
            <a:r>
              <a:rPr lang="en-US" dirty="0" smtClean="0"/>
              <a:t>Ensures quality </a:t>
            </a:r>
            <a:r>
              <a:rPr lang="en-US" dirty="0"/>
              <a:t>or </a:t>
            </a:r>
            <a:r>
              <a:rPr lang="en-US" dirty="0" smtClean="0"/>
              <a:t>avoids </a:t>
            </a:r>
            <a:r>
              <a:rPr lang="en-US" dirty="0"/>
              <a:t>substandard </a:t>
            </a:r>
            <a:r>
              <a:rPr lang="en-US" dirty="0" smtClean="0"/>
              <a:t>quality</a:t>
            </a:r>
            <a:endParaRPr lang="en-US" dirty="0"/>
          </a:p>
          <a:p>
            <a:pPr marL="236538" indent="-236538">
              <a:buFont typeface="Arial" panose="020B0604020202020204" pitchFamily="34" charset="0"/>
              <a:buChar char="•"/>
              <a:defRPr/>
            </a:pPr>
            <a:r>
              <a:rPr lang="en-US" dirty="0" smtClean="0"/>
              <a:t>Less likely to pick </a:t>
            </a:r>
            <a:r>
              <a:rPr lang="en-US" dirty="0"/>
              <a:t>wrong </a:t>
            </a:r>
            <a:r>
              <a:rPr lang="en-US" dirty="0" smtClean="0"/>
              <a:t>hardware, </a:t>
            </a:r>
            <a:r>
              <a:rPr lang="en-US" dirty="0"/>
              <a:t>software, </a:t>
            </a:r>
            <a:r>
              <a:rPr lang="en-US" dirty="0" smtClean="0"/>
              <a:t>network </a:t>
            </a:r>
            <a:r>
              <a:rPr lang="en-US" dirty="0"/>
              <a:t>protocol, or implementing tax law changes </a:t>
            </a:r>
            <a:r>
              <a:rPr lang="en-US" dirty="0" smtClean="0"/>
              <a:t>incorrectly</a:t>
            </a:r>
            <a:endParaRPr lang="en-US" dirty="0"/>
          </a:p>
          <a:p>
            <a:pPr marL="236538" indent="-236538">
              <a:buFont typeface="Arial" panose="020B0604020202020204" pitchFamily="34" charset="0"/>
              <a:buChar char="•"/>
              <a:defRPr/>
            </a:pPr>
            <a:r>
              <a:rPr lang="en-US" dirty="0" smtClean="0"/>
              <a:t>Vendor’s responsible for managing risks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p:cNvSpPr>
            <a:spLocks noGrp="1"/>
          </p:cNvSpPr>
          <p:nvPr>
            <p:ph type="title"/>
          </p:nvPr>
        </p:nvSpPr>
        <p:spPr/>
        <p:txBody>
          <a:bodyPr/>
          <a:lstStyle/>
          <a:p>
            <a:r>
              <a:rPr lang="en-US" dirty="0" smtClean="0">
                <a:latin typeface="Arial" charset="0"/>
                <a:cs typeface="Arial" charset="0"/>
              </a:rPr>
              <a:t>International Outsourcing</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normAutofit/>
          </a:bodyPr>
          <a:lstStyle/>
          <a:p>
            <a:pPr marL="233363" indent="-233363">
              <a:defRPr/>
            </a:pPr>
            <a:r>
              <a:rPr lang="en-US" dirty="0" smtClean="0"/>
              <a:t>India</a:t>
            </a:r>
          </a:p>
          <a:p>
            <a:pPr marL="850900" lvl="2" indent="-387350">
              <a:buClr>
                <a:schemeClr val="tx1"/>
              </a:buClr>
              <a:defRPr/>
            </a:pPr>
            <a:r>
              <a:rPr lang="en-US" dirty="0" smtClean="0"/>
              <a:t>Large</a:t>
            </a:r>
            <a:r>
              <a:rPr lang="en-US" dirty="0"/>
              <a:t>, well-educated, </a:t>
            </a:r>
            <a:r>
              <a:rPr lang="en-US" dirty="0" smtClean="0"/>
              <a:t>English-speaking, </a:t>
            </a:r>
            <a:r>
              <a:rPr lang="en-US" dirty="0"/>
              <a:t>labor </a:t>
            </a:r>
            <a:r>
              <a:rPr lang="en-US" dirty="0" smtClean="0"/>
              <a:t>cost 70-80% less than US</a:t>
            </a:r>
          </a:p>
          <a:p>
            <a:pPr marL="233363" indent="-233363">
              <a:defRPr/>
            </a:pPr>
            <a:r>
              <a:rPr lang="en-US" dirty="0" smtClean="0"/>
              <a:t>China </a:t>
            </a:r>
            <a:r>
              <a:rPr lang="en-US" dirty="0"/>
              <a:t>and other </a:t>
            </a:r>
            <a:r>
              <a:rPr lang="en-US" dirty="0" smtClean="0"/>
              <a:t>countries</a:t>
            </a:r>
            <a:endParaRPr lang="en-US" dirty="0"/>
          </a:p>
          <a:p>
            <a:pPr marL="233363" indent="-233363">
              <a:defRPr/>
            </a:pPr>
            <a:r>
              <a:rPr lang="en-US" dirty="0"/>
              <a:t>Modern telephone technology and Internet-enabled service </a:t>
            </a:r>
            <a:r>
              <a:rPr lang="en-US" dirty="0" smtClean="0"/>
              <a:t>databases</a:t>
            </a:r>
          </a:p>
          <a:p>
            <a:pPr marL="233363" indent="-233363">
              <a:defRPr/>
            </a:pPr>
            <a:r>
              <a:rPr lang="en-US" dirty="0"/>
              <a:t>C</a:t>
            </a:r>
            <a:r>
              <a:rPr lang="en-US" dirty="0" smtClean="0"/>
              <a:t>ustomer </a:t>
            </a:r>
            <a:r>
              <a:rPr lang="en-US" dirty="0"/>
              <a:t>support and other </a:t>
            </a:r>
            <a:r>
              <a:rPr lang="en-US" dirty="0" smtClean="0"/>
              <a:t>functions </a:t>
            </a:r>
            <a:r>
              <a:rPr lang="en-US" dirty="0"/>
              <a:t>operational </a:t>
            </a:r>
            <a:r>
              <a:rPr lang="en-US" dirty="0" smtClean="0"/>
              <a:t>24/7</a:t>
            </a:r>
            <a:endParaRPr lang="en-US" dirty="0"/>
          </a:p>
          <a:p>
            <a:pPr>
              <a:defRPr/>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p:nvPr>
        </p:nvSpPr>
        <p:spPr/>
        <p:txBody>
          <a:bodyPr/>
          <a:lstStyle/>
          <a:p>
            <a:pPr marL="795338" indent="-795338"/>
            <a:r>
              <a:rPr lang="en-US" dirty="0" smtClean="0">
                <a:latin typeface="Arial" charset="0"/>
                <a:cs typeface="Arial" charset="0"/>
              </a:rPr>
              <a:t>What Are Outsourcing Alternatives?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5" name="Picture 4"/>
          <p:cNvPicPr>
            <a:picLocks noChangeAspect="1"/>
          </p:cNvPicPr>
          <p:nvPr/>
        </p:nvPicPr>
        <p:blipFill>
          <a:blip r:embed="rId3" cstate="print"/>
          <a:stretch>
            <a:fillRect/>
          </a:stretch>
        </p:blipFill>
        <p:spPr>
          <a:xfrm>
            <a:off x="1712738" y="1619776"/>
            <a:ext cx="8766576" cy="385211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Don't Know Anything About Doing Business in India."</a:t>
            </a:r>
            <a:endParaRPr lang="en-US" i="1"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Discuss outsourcing </a:t>
            </a:r>
            <a:r>
              <a:rPr lang="en-US" dirty="0"/>
              <a:t>PRIDE </a:t>
            </a:r>
            <a:r>
              <a:rPr lang="en-US" dirty="0" smtClean="0"/>
              <a:t>development to India</a:t>
            </a:r>
          </a:p>
          <a:p>
            <a:r>
              <a:rPr lang="en-US" dirty="0" smtClean="0"/>
              <a:t>Ownership of Ajit Barid (</a:t>
            </a:r>
            <a:r>
              <a:rPr lang="en-US" dirty="0"/>
              <a:t>“Invincible </a:t>
            </a:r>
            <a:r>
              <a:rPr lang="en-US" dirty="0" smtClean="0"/>
              <a:t>cloud”) unknown</a:t>
            </a:r>
            <a:endParaRPr lang="en-US" dirty="0"/>
          </a:p>
          <a:p>
            <a:r>
              <a:rPr lang="en-US" dirty="0" smtClean="0"/>
              <a:t>Successfully developed iOS for iPad</a:t>
            </a:r>
          </a:p>
          <a:p>
            <a:pPr lvl="2"/>
            <a:r>
              <a:rPr lang="en-US" dirty="0" smtClean="0"/>
              <a:t> Can they do Android?</a:t>
            </a:r>
          </a:p>
          <a:p>
            <a:r>
              <a:rPr lang="en-US" dirty="0"/>
              <a:t>C</a:t>
            </a:r>
            <a:r>
              <a:rPr lang="en-US" dirty="0" smtClean="0"/>
              <a:t>ompany growing quickly, but well managed?</a:t>
            </a:r>
          </a:p>
          <a:p>
            <a:r>
              <a:rPr lang="en-US" dirty="0" smtClean="0"/>
              <a:t>Uncertain security, time risks</a:t>
            </a:r>
          </a:p>
          <a:p>
            <a:r>
              <a:rPr lang="en-US" dirty="0"/>
              <a:t>B</a:t>
            </a:r>
            <a:r>
              <a:rPr lang="en-US" dirty="0" smtClean="0"/>
              <a:t>ite </a:t>
            </a:r>
            <a:r>
              <a:rPr lang="en-US" dirty="0"/>
              <a:t>the bullet and hire </a:t>
            </a:r>
            <a:r>
              <a:rPr lang="en-US" dirty="0" smtClean="0"/>
              <a:t>own </a:t>
            </a:r>
            <a:r>
              <a:rPr lang="en-US" dirty="0"/>
              <a:t>programmers?</a:t>
            </a:r>
            <a:endParaRPr lang="en-US" dirty="0" smtClean="0"/>
          </a:p>
          <a:p>
            <a:endParaRPr lang="en-US" dirty="0"/>
          </a:p>
        </p:txBody>
      </p:sp>
    </p:spTree>
    <p:extLst>
      <p:ext uri="{BB962C8B-B14F-4D97-AF65-F5344CB8AC3E}">
        <p14:creationId xmlns:p14="http://schemas.microsoft.com/office/powerpoint/2010/main" xmlns="" val="2398782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AutoShape 2"/>
          <p:cNvSpPr>
            <a:spLocks noGrp="1" noChangeArrowheads="1"/>
          </p:cNvSpPr>
          <p:nvPr>
            <p:ph type="title"/>
          </p:nvPr>
        </p:nvSpPr>
        <p:spPr/>
        <p:txBody>
          <a:bodyPr/>
          <a:lstStyle/>
          <a:p>
            <a:pPr marL="803275" indent="-803275"/>
            <a:r>
              <a:rPr lang="en-US" dirty="0" smtClean="0">
                <a:latin typeface="Arial" charset="0"/>
                <a:cs typeface="Arial" charset="0"/>
              </a:rPr>
              <a:t>Risks of Outsourcing</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7" name="Picture 6"/>
          <p:cNvPicPr preferRelativeResize="0">
            <a:picLocks/>
          </p:cNvPicPr>
          <p:nvPr/>
        </p:nvPicPr>
        <p:blipFill>
          <a:blip r:embed="rId3" cstate="print"/>
          <a:stretch>
            <a:fillRect/>
          </a:stretch>
        </p:blipFill>
        <p:spPr>
          <a:xfrm>
            <a:off x="1301841" y="1552346"/>
            <a:ext cx="10058400" cy="402336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AutoShape 2"/>
          <p:cNvSpPr>
            <a:spLocks noGrp="1" noChangeArrowheads="1"/>
          </p:cNvSpPr>
          <p:nvPr>
            <p:ph type="title"/>
          </p:nvPr>
        </p:nvSpPr>
        <p:spPr/>
        <p:txBody>
          <a:bodyPr/>
          <a:lstStyle/>
          <a:p>
            <a:r>
              <a:rPr lang="en-US" dirty="0" smtClean="0">
                <a:latin typeface="Arial" charset="0"/>
                <a:cs typeface="Arial" charset="0"/>
              </a:rPr>
              <a:t>Benefits Outweighed by Long-Term Costs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5843" name="Content Placeholder 3"/>
          <p:cNvSpPr>
            <a:spLocks noGrp="1"/>
          </p:cNvSpPr>
          <p:nvPr>
            <p:ph idx="1"/>
          </p:nvPr>
        </p:nvSpPr>
        <p:spPr/>
        <p:txBody>
          <a:bodyPr/>
          <a:lstStyle/>
          <a:p>
            <a:pPr marL="279400" indent="-279400">
              <a:buFont typeface="Arial" charset="0"/>
              <a:buChar char="•"/>
            </a:pPr>
            <a:r>
              <a:rPr lang="en-US" dirty="0" smtClean="0">
                <a:latin typeface="Arial" charset="0"/>
                <a:cs typeface="Arial" charset="0"/>
              </a:rPr>
              <a:t>Unit fixed cost contract prevents economies of scale</a:t>
            </a:r>
          </a:p>
          <a:p>
            <a:pPr marL="279400" indent="-279400">
              <a:buFont typeface="Arial" charset="0"/>
              <a:buChar char="•"/>
            </a:pPr>
            <a:r>
              <a:rPr lang="en-US" dirty="0" smtClean="0">
                <a:latin typeface="Arial" charset="0"/>
                <a:cs typeface="Arial" charset="0"/>
              </a:rPr>
              <a:t>Vendor defacto sole source</a:t>
            </a:r>
          </a:p>
          <a:p>
            <a:pPr marL="279400" indent="-279400">
              <a:buFont typeface="Arial" charset="0"/>
              <a:buChar char="•"/>
            </a:pPr>
            <a:r>
              <a:rPr lang="en-US" dirty="0" smtClean="0">
                <a:latin typeface="Arial" charset="0"/>
                <a:cs typeface="Arial" charset="0"/>
              </a:rPr>
              <a:t>Changing pricing strategy</a:t>
            </a:r>
          </a:p>
          <a:p>
            <a:pPr marL="279400" indent="-279400">
              <a:buFont typeface="Arial" charset="0"/>
              <a:buChar char="•"/>
            </a:pPr>
            <a:r>
              <a:rPr lang="en-US" dirty="0" smtClean="0">
                <a:latin typeface="Arial" charset="0"/>
                <a:cs typeface="Arial" charset="0"/>
              </a:rPr>
              <a:t>No easy exit (tightly integrated vendor)</a:t>
            </a:r>
          </a:p>
          <a:p>
            <a:pPr marL="279400" indent="-279400">
              <a:buFont typeface="Arial" charset="0"/>
              <a:buChar char="•"/>
            </a:pPr>
            <a:r>
              <a:rPr lang="en-US" dirty="0" smtClean="0">
                <a:latin typeface="Arial" charset="0"/>
                <a:cs typeface="Arial" charset="0"/>
              </a:rPr>
              <a:t>Difficult to know if vendor well managed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AutoShape 2"/>
          <p:cNvSpPr>
            <a:spLocks noGrp="1" noChangeArrowheads="1"/>
          </p:cNvSpPr>
          <p:nvPr>
            <p:ph type="title"/>
          </p:nvPr>
        </p:nvSpPr>
        <p:spPr/>
        <p:txBody>
          <a:bodyPr/>
          <a:lstStyle/>
          <a:p>
            <a:pPr marL="806450" indent="-806450"/>
            <a:r>
              <a:rPr lang="en-US" dirty="0" smtClean="0">
                <a:latin typeface="Arial" charset="0"/>
                <a:cs typeface="Arial" charset="0"/>
              </a:rPr>
              <a:t>Q4: What Are Your IS Rights and Responsibilities? </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10" name="Picture 9"/>
          <p:cNvPicPr>
            <a:picLocks noChangeAspect="1"/>
          </p:cNvPicPr>
          <p:nvPr/>
        </p:nvPicPr>
        <p:blipFill>
          <a:blip r:embed="rId3" cstate="print"/>
          <a:stretch>
            <a:fillRect/>
          </a:stretch>
        </p:blipFill>
        <p:spPr>
          <a:xfrm>
            <a:off x="2431986" y="1579741"/>
            <a:ext cx="7328027" cy="3938357"/>
          </a:xfrm>
          <a:prstGeom prst="rect">
            <a:avLst/>
          </a:prstGeom>
        </p:spPr>
      </p:pic>
      <p:sp>
        <p:nvSpPr>
          <p:cNvPr id="14" name="TextBox 13"/>
          <p:cNvSpPr txBox="1"/>
          <p:nvPr/>
        </p:nvSpPr>
        <p:spPr>
          <a:xfrm>
            <a:off x="9485693" y="3872178"/>
            <a:ext cx="274320" cy="1645920"/>
          </a:xfrm>
          <a:prstGeom prst="rect">
            <a:avLst/>
          </a:prstGeom>
          <a:solidFill>
            <a:schemeClr val="accent6"/>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referRelativeResize="0">
            <a:picLocks/>
          </p:cNvPicPr>
          <p:nvPr/>
        </p:nvPicPr>
        <p:blipFill>
          <a:blip r:embed="rId3" cstate="print"/>
          <a:stretch>
            <a:fillRect/>
          </a:stretch>
        </p:blipFill>
        <p:spPr>
          <a:xfrm>
            <a:off x="4756311" y="541698"/>
            <a:ext cx="6675120" cy="4937760"/>
          </a:xfrm>
          <a:prstGeom prst="rect">
            <a:avLst/>
          </a:prstGeom>
        </p:spPr>
      </p:pic>
      <p:sp useBgFill="1">
        <p:nvSpPr>
          <p:cNvPr id="41986" name="AutoShape 2"/>
          <p:cNvSpPr>
            <a:spLocks noGrp="1" noChangeArrowheads="1"/>
          </p:cNvSpPr>
          <p:nvPr>
            <p:ph type="title"/>
          </p:nvPr>
        </p:nvSpPr>
        <p:spPr>
          <a:xfrm>
            <a:off x="1319298" y="541698"/>
            <a:ext cx="3238188" cy="2172476"/>
          </a:xfrm>
          <a:solidFill>
            <a:srgbClr val="FFE48F"/>
          </a:solidFill>
          <a:ln w="12700">
            <a:solidFill>
              <a:schemeClr val="tx1"/>
            </a:solidFill>
          </a:ln>
        </p:spPr>
        <p:txBody>
          <a:bodyPr anchor="ctr"/>
          <a:lstStyle/>
          <a:p>
            <a:r>
              <a:rPr lang="en-US" sz="3200" dirty="0">
                <a:latin typeface="Arial" charset="0"/>
                <a:cs typeface="Arial" charset="0"/>
              </a:rPr>
              <a:t>What Are Your IS Rights and Responsibilities?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TextBox 2"/>
          <p:cNvSpPr txBox="1"/>
          <p:nvPr/>
        </p:nvSpPr>
        <p:spPr>
          <a:xfrm>
            <a:off x="1421649" y="3128700"/>
            <a:ext cx="3033486" cy="1815882"/>
          </a:xfrm>
          <a:prstGeom prst="rect">
            <a:avLst/>
          </a:prstGeom>
          <a:solidFill>
            <a:schemeClr val="accent2"/>
          </a:solidFill>
          <a:ln>
            <a:solidFill>
              <a:schemeClr val="tx1"/>
            </a:solidFill>
          </a:ln>
        </p:spPr>
        <p:txBody>
          <a:bodyPr wrap="square" rtlCol="0">
            <a:spAutoFit/>
          </a:bodyPr>
          <a:lstStyle/>
          <a:p>
            <a:r>
              <a:rPr lang="en-US" sz="2800" dirty="0" smtClean="0">
                <a:latin typeface="Arial" panose="020B0604020202020204" pitchFamily="34" charset="0"/>
                <a:cs typeface="Arial" panose="020B0604020202020204" pitchFamily="34" charset="0"/>
              </a:rPr>
              <a:t>Treat information systems professionals professionally</a:t>
            </a:r>
            <a:endParaRPr lang="en-US" sz="2800" dirty="0">
              <a:latin typeface="Arial" panose="020B0604020202020204" pitchFamily="34" charset="0"/>
              <a:cs typeface="Arial" panose="020B0604020202020204" pitchFamily="34" charset="0"/>
            </a:endParaRPr>
          </a:p>
        </p:txBody>
      </p:sp>
      <p:sp>
        <p:nvSpPr>
          <p:cNvPr id="10" name="TextBox 9"/>
          <p:cNvSpPr txBox="1"/>
          <p:nvPr/>
        </p:nvSpPr>
        <p:spPr>
          <a:xfrm>
            <a:off x="11152682" y="3837482"/>
            <a:ext cx="274320" cy="1645920"/>
          </a:xfrm>
          <a:prstGeom prst="rect">
            <a:avLst/>
          </a:prstGeom>
          <a:solidFill>
            <a:schemeClr val="accent6"/>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a:t>
            </a:r>
            <a:r>
              <a:rPr lang="en-US" dirty="0"/>
              <a:t>t</a:t>
            </a:r>
            <a:r>
              <a:rPr lang="en-US" dirty="0" smtClean="0"/>
              <a: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5"/>
            <a:ext cx="10515600" cy="3931920"/>
          </a:xfrm>
        </p:spPr>
        <p:txBody>
          <a:bodyPr/>
          <a:lstStyle/>
          <a:p>
            <a:r>
              <a:rPr lang="en-US" dirty="0"/>
              <a:t>K</a:t>
            </a:r>
            <a:r>
              <a:rPr lang="en-US" dirty="0" smtClean="0"/>
              <a:t>now </a:t>
            </a:r>
            <a:r>
              <a:rPr lang="en-US" dirty="0"/>
              <a:t>primary responsibilities </a:t>
            </a:r>
            <a:r>
              <a:rPr lang="en-US" dirty="0" smtClean="0"/>
              <a:t>of </a:t>
            </a:r>
            <a:r>
              <a:rPr lang="en-US" dirty="0"/>
              <a:t>IS department and can understand why </a:t>
            </a:r>
            <a:r>
              <a:rPr lang="en-US" dirty="0" smtClean="0"/>
              <a:t>department </a:t>
            </a:r>
            <a:r>
              <a:rPr lang="en-US" dirty="0"/>
              <a:t>may implement </a:t>
            </a:r>
            <a:r>
              <a:rPr lang="en-US" dirty="0" smtClean="0"/>
              <a:t>standards </a:t>
            </a:r>
            <a:r>
              <a:rPr lang="en-US" dirty="0"/>
              <a:t>and policies </a:t>
            </a:r>
            <a:r>
              <a:rPr lang="en-US" dirty="0" smtClean="0"/>
              <a:t>it does</a:t>
            </a:r>
          </a:p>
          <a:p>
            <a:r>
              <a:rPr lang="en-US" dirty="0"/>
              <a:t>K</a:t>
            </a:r>
            <a:r>
              <a:rPr lang="en-US" dirty="0" smtClean="0"/>
              <a:t>now planning functions of </a:t>
            </a:r>
            <a:r>
              <a:rPr lang="en-US" dirty="0"/>
              <a:t>IS and how they relate </a:t>
            </a:r>
            <a:r>
              <a:rPr lang="en-US" dirty="0" smtClean="0"/>
              <a:t>to </a:t>
            </a:r>
            <a:r>
              <a:rPr lang="en-US" dirty="0"/>
              <a:t>rest of </a:t>
            </a:r>
            <a:r>
              <a:rPr lang="en-US" dirty="0" smtClean="0"/>
              <a:t>organization</a:t>
            </a:r>
          </a:p>
          <a:p>
            <a:r>
              <a:rPr lang="en-US" dirty="0"/>
              <a:t>K</a:t>
            </a:r>
            <a:r>
              <a:rPr lang="en-US" dirty="0" smtClean="0"/>
              <a:t>now </a:t>
            </a:r>
            <a:r>
              <a:rPr lang="en-US" dirty="0"/>
              <a:t>reasons for </a:t>
            </a:r>
            <a:r>
              <a:rPr lang="en-US" dirty="0" smtClean="0"/>
              <a:t>outsourcing IS </a:t>
            </a:r>
            <a:r>
              <a:rPr lang="en-US" dirty="0"/>
              <a:t>services</a:t>
            </a:r>
            <a:r>
              <a:rPr lang="en-US" dirty="0" smtClean="0"/>
              <a:t>, </a:t>
            </a:r>
            <a:r>
              <a:rPr lang="en-US" dirty="0"/>
              <a:t>most common and popular outsource alternatives, and </a:t>
            </a:r>
            <a:r>
              <a:rPr lang="en-US" dirty="0" smtClean="0"/>
              <a:t>outsourcing</a:t>
            </a:r>
            <a:r>
              <a:rPr lang="en-US" dirty="0"/>
              <a:t> </a:t>
            </a:r>
            <a:r>
              <a:rPr lang="en-US" dirty="0" smtClean="0"/>
              <a:t>risks</a:t>
            </a:r>
          </a:p>
          <a:p>
            <a:r>
              <a:rPr lang="en-US" dirty="0" smtClean="0"/>
              <a:t>Know how to </a:t>
            </a:r>
            <a:r>
              <a:rPr lang="en-US" dirty="0"/>
              <a:t>be a better consumer </a:t>
            </a:r>
            <a:r>
              <a:rPr lang="en-US" dirty="0" smtClean="0"/>
              <a:t>of IS department services</a:t>
            </a:r>
            <a:endParaRPr lang="en-US" dirty="0"/>
          </a:p>
        </p:txBody>
      </p:sp>
    </p:spTree>
    <p:extLst>
      <p:ext uri="{BB962C8B-B14F-4D97-AF65-F5344CB8AC3E}">
        <p14:creationId xmlns:p14="http://schemas.microsoft.com/office/powerpoint/2010/main" xmlns="" val="749751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a:t>
            </a:r>
            <a:r>
              <a:rPr lang="en-US" dirty="0"/>
              <a:t>t</a:t>
            </a:r>
            <a:r>
              <a:rPr lang="en-US" dirty="0" smtClean="0"/>
              <a:t>his Chapter Help You?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5"/>
            <a:ext cx="10515600" cy="3931920"/>
          </a:xfrm>
        </p:spPr>
        <p:txBody>
          <a:bodyPr/>
          <a:lstStyle/>
          <a:p>
            <a:r>
              <a:rPr lang="en-US" dirty="0" smtClean="0"/>
              <a:t>Know </a:t>
            </a:r>
            <a:r>
              <a:rPr lang="en-US" dirty="0"/>
              <a:t>kinds </a:t>
            </a:r>
            <a:r>
              <a:rPr lang="en-US" dirty="0" smtClean="0"/>
              <a:t>of work </a:t>
            </a:r>
            <a:r>
              <a:rPr lang="en-US" dirty="0"/>
              <a:t>that must be done and the advantages, disadvantages, and choices for </a:t>
            </a:r>
            <a:r>
              <a:rPr lang="en-US" dirty="0" smtClean="0"/>
              <a:t>outsourcing work</a:t>
            </a:r>
          </a:p>
          <a:p>
            <a:r>
              <a:rPr lang="en-US" dirty="0"/>
              <a:t>K</a:t>
            </a:r>
            <a:r>
              <a:rPr lang="en-US" dirty="0" smtClean="0"/>
              <a:t>now </a:t>
            </a:r>
            <a:r>
              <a:rPr lang="en-US" dirty="0"/>
              <a:t>the advantages and disadvantages </a:t>
            </a:r>
            <a:r>
              <a:rPr lang="en-US" dirty="0" smtClean="0"/>
              <a:t>of outsourcing </a:t>
            </a:r>
            <a:r>
              <a:rPr lang="en-US" dirty="0"/>
              <a:t>software </a:t>
            </a:r>
            <a:r>
              <a:rPr lang="en-US" dirty="0" smtClean="0"/>
              <a:t>development</a:t>
            </a:r>
          </a:p>
          <a:p>
            <a:r>
              <a:rPr lang="en-US" dirty="0" smtClean="0"/>
              <a:t>Knowing </a:t>
            </a:r>
            <a:r>
              <a:rPr lang="en-US" dirty="0"/>
              <a:t>your rights and responsibilities </a:t>
            </a:r>
            <a:r>
              <a:rPr lang="en-US" dirty="0" smtClean="0"/>
              <a:t>will</a:t>
            </a:r>
            <a:r>
              <a:rPr lang="en-US" dirty="0"/>
              <a:t> </a:t>
            </a:r>
            <a:r>
              <a:rPr lang="en-US" dirty="0" smtClean="0"/>
              <a:t>enable </a:t>
            </a:r>
            <a:r>
              <a:rPr lang="en-US" dirty="0"/>
              <a:t>you to be a more effective business professional by setting reasonable expectations </a:t>
            </a:r>
            <a:r>
              <a:rPr lang="en-US" dirty="0" smtClean="0"/>
              <a:t>as to </a:t>
            </a:r>
            <a:r>
              <a:rPr lang="en-US" dirty="0"/>
              <a:t>what you can expect from the IS </a:t>
            </a:r>
            <a:r>
              <a:rPr lang="en-US" dirty="0" smtClean="0"/>
              <a:t>department</a:t>
            </a:r>
          </a:p>
          <a:p>
            <a:r>
              <a:rPr lang="en-US" dirty="0" smtClean="0"/>
              <a:t>Knowing </a:t>
            </a:r>
            <a:r>
              <a:rPr lang="en-US" dirty="0"/>
              <a:t>what the </a:t>
            </a:r>
            <a:r>
              <a:rPr lang="en-US" dirty="0" smtClean="0"/>
              <a:t>IS department </a:t>
            </a:r>
            <a:r>
              <a:rPr lang="en-US" dirty="0"/>
              <a:t>expects of </a:t>
            </a:r>
            <a:r>
              <a:rPr lang="en-US" dirty="0" smtClean="0"/>
              <a:t>you</a:t>
            </a:r>
            <a:endParaRPr lang="en-US" dirty="0"/>
          </a:p>
        </p:txBody>
      </p:sp>
    </p:spTree>
    <p:extLst>
      <p:ext uri="{BB962C8B-B14F-4D97-AF65-F5344CB8AC3E}">
        <p14:creationId xmlns:p14="http://schemas.microsoft.com/office/powerpoint/2010/main" xmlns="" val="28596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2"/>
          <p:cNvSpPr>
            <a:spLocks noGrp="1"/>
          </p:cNvSpPr>
          <p:nvPr>
            <p:ph type="title"/>
          </p:nvPr>
        </p:nvSpPr>
        <p:spPr/>
        <p:txBody>
          <a:bodyPr/>
          <a:lstStyle/>
          <a:p>
            <a:r>
              <a:rPr lang="en-US" dirty="0" smtClean="0">
                <a:latin typeface="Arial" charset="0"/>
                <a:cs typeface="Arial" charset="0"/>
              </a:rPr>
              <a:t>Ethics Guide: </a:t>
            </a:r>
            <a:r>
              <a:rPr lang="en-US" dirty="0" smtClean="0"/>
              <a:t>Privacy vs Productivity BYOD Dilemma</a:t>
            </a:r>
            <a:endParaRPr lang="en-US" dirty="0" smtClean="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lstStyle/>
          <a:p>
            <a:pPr>
              <a:defRPr/>
            </a:pPr>
            <a:r>
              <a:rPr lang="en-US" dirty="0" smtClean="0"/>
              <a:t>New </a:t>
            </a:r>
            <a:r>
              <a:rPr lang="en-IN" dirty="0"/>
              <a:t>committee </a:t>
            </a:r>
            <a:r>
              <a:rPr lang="en-IN" dirty="0" smtClean="0"/>
              <a:t>to provide input for company </a:t>
            </a:r>
            <a:r>
              <a:rPr lang="en-IN" dirty="0"/>
              <a:t>BYOD </a:t>
            </a:r>
            <a:r>
              <a:rPr lang="en-IN" dirty="0" smtClean="0"/>
              <a:t>policy</a:t>
            </a:r>
          </a:p>
          <a:p>
            <a:pPr>
              <a:defRPr/>
            </a:pPr>
            <a:r>
              <a:rPr lang="en-IN" dirty="0" smtClean="0"/>
              <a:t>Misconception: </a:t>
            </a:r>
            <a:r>
              <a:rPr lang="en-IN" dirty="0"/>
              <a:t>H</a:t>
            </a:r>
            <a:r>
              <a:rPr lang="en-IN" dirty="0" smtClean="0"/>
              <a:t>ow </a:t>
            </a:r>
            <a:r>
              <a:rPr lang="en-IN" dirty="0"/>
              <a:t>to restrict </a:t>
            </a:r>
            <a:r>
              <a:rPr lang="en-IN" dirty="0" smtClean="0"/>
              <a:t>mobile </a:t>
            </a:r>
            <a:r>
              <a:rPr lang="en-IN" dirty="0"/>
              <a:t>devices to improve </a:t>
            </a:r>
            <a:r>
              <a:rPr lang="en-IN" dirty="0" smtClean="0"/>
              <a:t>productivity</a:t>
            </a:r>
            <a:endParaRPr lang="en-IN" dirty="0"/>
          </a:p>
          <a:p>
            <a:pPr>
              <a:defRPr/>
            </a:pPr>
            <a:r>
              <a:rPr lang="en-IN" dirty="0" smtClean="0"/>
              <a:t>IS </a:t>
            </a:r>
            <a:r>
              <a:rPr lang="en-IN" dirty="0"/>
              <a:t>folks </a:t>
            </a:r>
            <a:r>
              <a:rPr lang="en-IN" dirty="0" smtClean="0"/>
              <a:t>focused </a:t>
            </a:r>
            <a:r>
              <a:rPr lang="en-IN" dirty="0"/>
              <a:t>security </a:t>
            </a:r>
            <a:r>
              <a:rPr lang="en-IN" dirty="0" smtClean="0"/>
              <a:t>issues</a:t>
            </a:r>
          </a:p>
          <a:p>
            <a:pPr lvl="2">
              <a:defRPr/>
            </a:pPr>
            <a:r>
              <a:rPr lang="en-IN" dirty="0" smtClean="0"/>
              <a:t>Users need guidance on acceptable/unacceptable use</a:t>
            </a:r>
          </a:p>
          <a:p>
            <a:pPr lvl="2">
              <a:defRPr/>
            </a:pPr>
            <a:r>
              <a:rPr lang="en-IN" dirty="0" smtClean="0"/>
              <a:t>Suggested “configuring</a:t>
            </a:r>
            <a:r>
              <a:rPr lang="en-IN" dirty="0"/>
              <a:t>” people’s personal </a:t>
            </a:r>
            <a:r>
              <a:rPr lang="en-IN" dirty="0" smtClean="0"/>
              <a:t>devices</a:t>
            </a:r>
          </a:p>
          <a:p>
            <a:pPr>
              <a:defRPr/>
            </a:pPr>
            <a:endParaRPr lang="en-IN" dirty="0" smtClean="0"/>
          </a:p>
          <a:p>
            <a:pPr>
              <a:defRPr/>
            </a:pPr>
            <a:endParaRPr lang="en-IN" dirty="0" smtClean="0"/>
          </a:p>
          <a:p>
            <a:pPr>
              <a:defRPr/>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Ethics Guide</a:t>
            </a:r>
            <a:r>
              <a:rPr lang="en-US" dirty="0" smtClean="0">
                <a:latin typeface="Arial" charset="0"/>
                <a:cs typeface="Arial" charset="0"/>
              </a:rPr>
              <a:t>: </a:t>
            </a:r>
            <a:r>
              <a:rPr lang="en-US" dirty="0"/>
              <a:t>Privacy vs Productivity BYOD </a:t>
            </a:r>
            <a:r>
              <a:rPr lang="en-US" dirty="0" smtClean="0"/>
              <a:t>Dilemma  (cont’d)</a:t>
            </a:r>
            <a:r>
              <a:rPr lang="en-US" dirty="0" smtClean="0">
                <a:latin typeface="Arial" charset="0"/>
                <a:cs typeface="Arial" charset="0"/>
              </a:rPr>
              <a:t> </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12622" y="1648918"/>
            <a:ext cx="10515600" cy="3822493"/>
          </a:xfrm>
        </p:spPr>
        <p:txBody>
          <a:bodyPr/>
          <a:lstStyle/>
          <a:p>
            <a:r>
              <a:rPr lang="en-US" sz="2700" dirty="0" smtClean="0"/>
              <a:t>Company security concerns</a:t>
            </a:r>
          </a:p>
          <a:p>
            <a:pPr lvl="2"/>
            <a:r>
              <a:rPr lang="en-US" sz="2700" dirty="0" smtClean="0"/>
              <a:t>Data theft</a:t>
            </a:r>
          </a:p>
          <a:p>
            <a:pPr lvl="2"/>
            <a:r>
              <a:rPr lang="en-US" sz="2700" dirty="0" smtClean="0"/>
              <a:t>Malware</a:t>
            </a:r>
          </a:p>
          <a:p>
            <a:r>
              <a:rPr lang="en-US" sz="2700" dirty="0" smtClean="0"/>
              <a:t>Employee security concerns</a:t>
            </a:r>
          </a:p>
          <a:p>
            <a:pPr lvl="2"/>
            <a:r>
              <a:rPr lang="en-US" sz="2700" dirty="0" smtClean="0"/>
              <a:t>Personal privacy</a:t>
            </a:r>
          </a:p>
          <a:p>
            <a:pPr lvl="3"/>
            <a:r>
              <a:rPr lang="en-IN" sz="2700" dirty="0" smtClean="0"/>
              <a:t>Key loggers, monitoring software</a:t>
            </a:r>
          </a:p>
          <a:p>
            <a:pPr lvl="3"/>
            <a:r>
              <a:rPr lang="en-US" sz="2700" dirty="0" smtClean="0"/>
              <a:t>Deleting personal files and programs/apps</a:t>
            </a:r>
          </a:p>
          <a:p>
            <a:r>
              <a:rPr lang="en-US" sz="2700" dirty="0" smtClean="0"/>
              <a:t>Is it ethical for company to control devices employees purchased?</a:t>
            </a:r>
          </a:p>
          <a:p>
            <a:pPr lvl="2"/>
            <a:endParaRPr lang="en-US" sz="2700" dirty="0" smtClean="0"/>
          </a:p>
          <a:p>
            <a:pPr lvl="3"/>
            <a:r>
              <a:rPr lang="en-US" sz="2700" dirty="0" smtClean="0"/>
              <a:t>\</a:t>
            </a:r>
            <a:endParaRPr lang="en-US" sz="2700" dirty="0"/>
          </a:p>
        </p:txBody>
      </p:sp>
    </p:spTree>
    <p:extLst>
      <p:ext uri="{BB962C8B-B14F-4D97-AF65-F5344CB8AC3E}">
        <p14:creationId xmlns:p14="http://schemas.microsoft.com/office/powerpoint/2010/main" xmlns="" val="3718302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p:cNvSpPr>
          <p:nvPr>
            <p:ph type="title"/>
          </p:nvPr>
        </p:nvSpPr>
        <p:spPr/>
        <p:txBody>
          <a:bodyPr/>
          <a:lstStyle/>
          <a:p>
            <a:r>
              <a:rPr lang="en-US" dirty="0" smtClean="0">
                <a:latin typeface="Arial" charset="0"/>
                <a:cs typeface="Arial" charset="0"/>
              </a:rPr>
              <a:t>Guide: Is Outsourcing Fool’s Gold?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8131" name="Content Placeholder 3"/>
          <p:cNvSpPr>
            <a:spLocks noGrp="1"/>
          </p:cNvSpPr>
          <p:nvPr>
            <p:ph idx="1"/>
          </p:nvPr>
        </p:nvSpPr>
        <p:spPr/>
        <p:txBody>
          <a:bodyPr/>
          <a:lstStyle/>
          <a:p>
            <a:r>
              <a:rPr lang="en-US" sz="2400" dirty="0"/>
              <a:t>Outsourcing </a:t>
            </a:r>
            <a:r>
              <a:rPr lang="en-US" sz="2400" dirty="0" smtClean="0"/>
              <a:t>infrastructure advantages and disadvantages</a:t>
            </a:r>
          </a:p>
          <a:p>
            <a:r>
              <a:rPr lang="en-US" sz="2400" dirty="0" smtClean="0">
                <a:latin typeface="Arial" charset="0"/>
                <a:cs typeface="Arial" charset="0"/>
              </a:rPr>
              <a:t>Pay </a:t>
            </a:r>
            <a:r>
              <a:rPr lang="en-US" sz="2400" dirty="0">
                <a:latin typeface="Arial" charset="0"/>
                <a:cs typeface="Arial" charset="0"/>
              </a:rPr>
              <a:t>premium for services of former employees, now managed by strangers and paid by </a:t>
            </a:r>
            <a:r>
              <a:rPr lang="en-US" sz="2400" dirty="0" smtClean="0">
                <a:latin typeface="Arial" charset="0"/>
                <a:cs typeface="Arial" charset="0"/>
              </a:rPr>
              <a:t>vendor</a:t>
            </a:r>
            <a:endParaRPr lang="en-US" sz="2400" dirty="0">
              <a:latin typeface="Arial" charset="0"/>
              <a:cs typeface="Arial" charset="0"/>
            </a:endParaRPr>
          </a:p>
          <a:p>
            <a:pPr marL="228600" indent="-228600">
              <a:buFont typeface="Arial" charset="0"/>
              <a:buChar char="•"/>
            </a:pPr>
            <a:r>
              <a:rPr lang="en-US" sz="2400" dirty="0">
                <a:latin typeface="Arial" charset="0"/>
                <a:cs typeface="Arial" charset="0"/>
              </a:rPr>
              <a:t>Vendor managers evaluated on how well they follow vendor’s profit-generating </a:t>
            </a:r>
            <a:r>
              <a:rPr lang="en-US" sz="2400" dirty="0" smtClean="0">
                <a:latin typeface="Arial" charset="0"/>
                <a:cs typeface="Arial" charset="0"/>
              </a:rPr>
              <a:t>procedures</a:t>
            </a:r>
            <a:endParaRPr lang="en-US" sz="2400" dirty="0">
              <a:latin typeface="Arial" charset="0"/>
              <a:cs typeface="Arial" charset="0"/>
            </a:endParaRPr>
          </a:p>
          <a:p>
            <a:pPr marL="228600" indent="-228600">
              <a:buFont typeface="Arial" charset="0"/>
              <a:buChar char="•"/>
            </a:pPr>
            <a:r>
              <a:rPr lang="en-US" sz="2400" dirty="0">
                <a:latin typeface="Arial" charset="0"/>
                <a:cs typeface="Arial" charset="0"/>
              </a:rPr>
              <a:t>Turn your operation into a clone of their other </a:t>
            </a:r>
            <a:r>
              <a:rPr lang="en-US" sz="2400" dirty="0" smtClean="0">
                <a:latin typeface="Arial" charset="0"/>
                <a:cs typeface="Arial" charset="0"/>
              </a:rPr>
              <a:t>clients</a:t>
            </a:r>
            <a:endParaRPr lang="en-US" sz="2400" dirty="0">
              <a:latin typeface="Arial" charset="0"/>
              <a:cs typeface="Arial" charset="0"/>
            </a:endParaRPr>
          </a:p>
          <a:p>
            <a:pPr marL="228600" indent="-228600">
              <a:buFont typeface="Arial" charset="0"/>
              <a:buChar char="•"/>
            </a:pPr>
            <a:r>
              <a:rPr lang="en-US" sz="2400" dirty="0">
                <a:latin typeface="Arial" charset="0"/>
                <a:cs typeface="Arial" charset="0"/>
              </a:rPr>
              <a:t>All critical knowledge in vendor’s employees</a:t>
            </a:r>
            <a:r>
              <a:rPr lang="en-US" sz="2400" dirty="0" smtClean="0">
                <a:latin typeface="Arial" charset="0"/>
                <a:cs typeface="Arial" charset="0"/>
              </a:rPr>
              <a:t>, </a:t>
            </a:r>
            <a:r>
              <a:rPr lang="en-US" sz="2400" dirty="0">
                <a:latin typeface="Arial" charset="0"/>
                <a:cs typeface="Arial" charset="0"/>
              </a:rPr>
              <a:t>prohibited from going to work for </a:t>
            </a:r>
            <a:r>
              <a:rPr lang="en-US" sz="2400" dirty="0" smtClean="0">
                <a:latin typeface="Arial" charset="0"/>
                <a:cs typeface="Arial" charset="0"/>
              </a:rPr>
              <a:t>you</a:t>
            </a:r>
            <a:endParaRPr lang="en-US" sz="2400" dirty="0">
              <a:latin typeface="Arial" charset="0"/>
              <a:cs typeface="Arial" charset="0"/>
            </a:endParaRPr>
          </a:p>
          <a:p>
            <a:pPr marL="228600" indent="-228600">
              <a:buFont typeface="Arial" charset="0"/>
              <a:buChar char="•"/>
            </a:pPr>
            <a:r>
              <a:rPr lang="en-US" sz="2400" dirty="0">
                <a:latin typeface="Arial" charset="0"/>
                <a:cs typeface="Arial" charset="0"/>
              </a:rPr>
              <a:t>Expensive leap away from </a:t>
            </a:r>
            <a:r>
              <a:rPr lang="en-US" sz="2400" dirty="0" smtClean="0">
                <a:latin typeface="Arial" charset="0"/>
                <a:cs typeface="Arial" charset="0"/>
              </a:rPr>
              <a:t>responsibility</a:t>
            </a:r>
            <a:endParaRPr lang="en-US" sz="2400" dirty="0">
              <a:latin typeface="Arial" charset="0"/>
              <a:cs typeface="Arial"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685800" indent="-685800">
              <a:buNone/>
            </a:pPr>
            <a:r>
              <a:rPr lang="en-US" dirty="0"/>
              <a:t>Q1: What are the functions and organization of the IS department?</a:t>
            </a:r>
          </a:p>
          <a:p>
            <a:pPr marL="685800" indent="-685800">
              <a:buNone/>
            </a:pPr>
            <a:r>
              <a:rPr lang="en-US" dirty="0"/>
              <a:t>Q2: How do organizations plan the use of IS?</a:t>
            </a:r>
          </a:p>
          <a:p>
            <a:pPr marL="685800" indent="-685800">
              <a:buNone/>
            </a:pPr>
            <a:r>
              <a:rPr lang="en-US" dirty="0"/>
              <a:t>Q3: What are the advantages and disadvantages of outsourcing?</a:t>
            </a:r>
          </a:p>
          <a:p>
            <a:pPr marL="685800" indent="-685800">
              <a:buNone/>
            </a:pPr>
            <a:r>
              <a:rPr lang="en-US" dirty="0"/>
              <a:t>Q4: What are your user rights and responsibilities? </a:t>
            </a:r>
            <a:endParaRPr lang="en-US" dirty="0" smtClean="0"/>
          </a:p>
          <a:p>
            <a:pPr marL="1139825" lvl="3" indent="-446088">
              <a:spcBef>
                <a:spcPts val="800"/>
              </a:spcBef>
              <a:buClrTx/>
            </a:pPr>
            <a:r>
              <a:rPr lang="en-US" dirty="0" smtClean="0"/>
              <a:t>How does </a:t>
            </a:r>
            <a:r>
              <a:rPr lang="en-US" dirty="0"/>
              <a:t>the knowledge in this chapter help you?</a:t>
            </a:r>
          </a:p>
          <a:p>
            <a:pPr marL="685800" indent="-685800">
              <a:buNone/>
            </a:pPr>
            <a:endParaRPr lang="en-US" dirty="0"/>
          </a:p>
          <a:p>
            <a:pPr marL="685800" indent="-685800">
              <a:buNone/>
            </a:pPr>
            <a:endParaRPr lang="en-US" dirty="0"/>
          </a:p>
        </p:txBody>
      </p:sp>
    </p:spTree>
    <p:extLst>
      <p:ext uri="{BB962C8B-B14F-4D97-AF65-F5344CB8AC3E}">
        <p14:creationId xmlns:p14="http://schemas.microsoft.com/office/powerpoint/2010/main" xmlns="" val="3768786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630238" indent="-630238">
              <a:buNone/>
            </a:pPr>
            <a:r>
              <a:rPr lang="en-US" dirty="0" smtClean="0"/>
              <a:t>Q1: What are the functions and organization of the IS department?</a:t>
            </a:r>
          </a:p>
          <a:p>
            <a:pPr marL="685800" indent="-685800">
              <a:buNone/>
            </a:pPr>
            <a:r>
              <a:rPr lang="en-US" dirty="0" smtClean="0"/>
              <a:t>Q2: How do organizations plan the use of IS?</a:t>
            </a:r>
          </a:p>
          <a:p>
            <a:pPr marL="685800" indent="-685800">
              <a:buNone/>
            </a:pPr>
            <a:r>
              <a:rPr lang="en-US" dirty="0" smtClean="0"/>
              <a:t>Q3: What are the advantages and disadvantages of outsourcing?</a:t>
            </a:r>
          </a:p>
          <a:p>
            <a:pPr marL="685800" indent="-685800">
              <a:buNone/>
            </a:pPr>
            <a:r>
              <a:rPr lang="en-US" dirty="0" smtClean="0"/>
              <a:t>Q4: What are your user rights and responsibilities? </a:t>
            </a:r>
          </a:p>
          <a:p>
            <a:pPr lvl="3"/>
            <a:r>
              <a:rPr lang="en-US" dirty="0"/>
              <a:t>How does the </a:t>
            </a:r>
            <a:r>
              <a:rPr lang="en-US" dirty="0" smtClean="0"/>
              <a:t>knowledge in </a:t>
            </a:r>
            <a:r>
              <a:rPr lang="en-US" dirty="0"/>
              <a:t>this chapter help you?</a:t>
            </a:r>
            <a:endParaRPr lang="en-US" dirty="0" smtClean="0"/>
          </a:p>
        </p:txBody>
      </p:sp>
    </p:spTree>
    <p:extLst>
      <p:ext uri="{BB962C8B-B14F-4D97-AF65-F5344CB8AC3E}">
        <p14:creationId xmlns:p14="http://schemas.microsoft.com/office/powerpoint/2010/main" xmlns="" val="4270056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dirty="0" smtClean="0">
                <a:latin typeface="Arial" charset="0"/>
                <a:cs typeface="Arial" charset="0"/>
              </a:rPr>
              <a:t>Case Study 11: iApp$$$$ 4 U</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1203" name="Content Placeholder 3"/>
          <p:cNvSpPr>
            <a:spLocks noGrp="1"/>
          </p:cNvSpPr>
          <p:nvPr>
            <p:ph idx="1"/>
          </p:nvPr>
        </p:nvSpPr>
        <p:spPr/>
        <p:txBody>
          <a:bodyPr/>
          <a:lstStyle/>
          <a:p>
            <a:pPr marL="233363" indent="-233363">
              <a:buFont typeface="Arial" charset="0"/>
              <a:buChar char="•"/>
            </a:pPr>
            <a:r>
              <a:rPr lang="en-US" dirty="0">
                <a:latin typeface="Arial" charset="0"/>
                <a:cs typeface="Arial" charset="0"/>
              </a:rPr>
              <a:t>Ideas </a:t>
            </a:r>
            <a:r>
              <a:rPr lang="en-US" dirty="0" smtClean="0">
                <a:latin typeface="Arial" charset="0"/>
                <a:cs typeface="Arial" charset="0"/>
              </a:rPr>
              <a:t>only </a:t>
            </a:r>
            <a:r>
              <a:rPr lang="en-US" dirty="0">
                <a:latin typeface="Arial" charset="0"/>
                <a:cs typeface="Arial" charset="0"/>
              </a:rPr>
              <a:t>as good as their </a:t>
            </a:r>
            <a:r>
              <a:rPr lang="en-US" dirty="0" smtClean="0">
                <a:latin typeface="Arial" charset="0"/>
                <a:cs typeface="Arial" charset="0"/>
              </a:rPr>
              <a:t>implementation</a:t>
            </a:r>
            <a:endParaRPr lang="en-US" dirty="0">
              <a:latin typeface="Arial" charset="0"/>
              <a:cs typeface="Arial" charset="0"/>
            </a:endParaRPr>
          </a:p>
          <a:p>
            <a:pPr marL="233363" indent="-233363">
              <a:buFont typeface="Arial" charset="0"/>
              <a:buChar char="•"/>
            </a:pPr>
            <a:r>
              <a:rPr lang="en-US" dirty="0">
                <a:latin typeface="Arial" charset="0"/>
                <a:cs typeface="Arial" charset="0"/>
              </a:rPr>
              <a:t>How can you </a:t>
            </a:r>
            <a:r>
              <a:rPr lang="en-US" dirty="0" smtClean="0">
                <a:latin typeface="Arial" charset="0"/>
                <a:cs typeface="Arial" charset="0"/>
              </a:rPr>
              <a:t>go getting </a:t>
            </a:r>
            <a:r>
              <a:rPr lang="en-US" dirty="0">
                <a:latin typeface="Arial" charset="0"/>
                <a:cs typeface="Arial" charset="0"/>
              </a:rPr>
              <a:t>iOS </a:t>
            </a:r>
            <a:r>
              <a:rPr lang="en-US" dirty="0" smtClean="0">
                <a:latin typeface="Arial" charset="0"/>
                <a:cs typeface="Arial" charset="0"/>
              </a:rPr>
              <a:t>app </a:t>
            </a:r>
            <a:r>
              <a:rPr lang="en-US" dirty="0">
                <a:latin typeface="Arial" charset="0"/>
                <a:cs typeface="Arial" charset="0"/>
              </a:rPr>
              <a:t>developed?</a:t>
            </a:r>
          </a:p>
          <a:p>
            <a:pPr marL="233363" indent="-233363">
              <a:buFont typeface="Arial" charset="0"/>
              <a:buChar char="•"/>
            </a:pPr>
            <a:r>
              <a:rPr lang="en-US" dirty="0">
                <a:latin typeface="Arial" charset="0"/>
                <a:cs typeface="Arial" charset="0"/>
              </a:rPr>
              <a:t>C</a:t>
            </a:r>
            <a:r>
              <a:rPr lang="en-US" dirty="0" smtClean="0">
                <a:latin typeface="Arial" charset="0"/>
                <a:cs typeface="Arial" charset="0"/>
              </a:rPr>
              <a:t>ost </a:t>
            </a:r>
            <a:r>
              <a:rPr lang="en-US" dirty="0">
                <a:latin typeface="Arial" charset="0"/>
                <a:cs typeface="Arial" charset="0"/>
              </a:rPr>
              <a:t>of </a:t>
            </a:r>
            <a:r>
              <a:rPr lang="en-US" dirty="0" smtClean="0">
                <a:latin typeface="Arial" charset="0"/>
                <a:cs typeface="Arial" charset="0"/>
              </a:rPr>
              <a:t>creating mobile commerce app = $150K</a:t>
            </a:r>
            <a:endParaRPr lang="en-US" dirty="0">
              <a:latin typeface="Arial" charset="0"/>
              <a:cs typeface="Arial" charset="0"/>
            </a:endParaRPr>
          </a:p>
          <a:p>
            <a:pPr lvl="2"/>
            <a:r>
              <a:rPr lang="en-US" dirty="0">
                <a:latin typeface="Arial" charset="0"/>
                <a:cs typeface="Arial" charset="0"/>
              </a:rPr>
              <a:t>Programming time cost excluding time for specifying requirements, designing user interface, testing, Apple review </a:t>
            </a:r>
            <a:r>
              <a:rPr lang="en-US" dirty="0" smtClean="0">
                <a:latin typeface="Arial" charset="0"/>
                <a:cs typeface="Arial" charset="0"/>
              </a:rPr>
              <a:t>process</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dirty="0" smtClean="0">
                <a:latin typeface="Arial" charset="0"/>
                <a:cs typeface="Arial" charset="0"/>
              </a:rPr>
              <a:t>What Are Your Options?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lstStyle/>
          <a:p>
            <a:pPr>
              <a:defRPr/>
            </a:pPr>
            <a:r>
              <a:rPr lang="en-US" dirty="0"/>
              <a:t>Do as much as you can </a:t>
            </a:r>
            <a:r>
              <a:rPr lang="en-US" dirty="0" smtClean="0"/>
              <a:t>yourself</a:t>
            </a:r>
          </a:p>
          <a:p>
            <a:pPr lvl="2">
              <a:defRPr/>
            </a:pPr>
            <a:r>
              <a:rPr lang="en-US" dirty="0" smtClean="0"/>
              <a:t>Skill in </a:t>
            </a:r>
            <a:r>
              <a:rPr lang="en-US" dirty="0"/>
              <a:t>Objective-C or Apple’s </a:t>
            </a:r>
            <a:r>
              <a:rPr lang="en-US" dirty="0" smtClean="0"/>
              <a:t>Swift</a:t>
            </a:r>
            <a:endParaRPr lang="en-US" dirty="0"/>
          </a:p>
          <a:p>
            <a:pPr marL="279400" indent="-279400">
              <a:defRPr/>
            </a:pPr>
            <a:r>
              <a:rPr lang="en-US" dirty="0"/>
              <a:t>Determine how many SDLC stages you can do </a:t>
            </a:r>
            <a:r>
              <a:rPr lang="en-US" dirty="0" smtClean="0"/>
              <a:t>yourself</a:t>
            </a:r>
            <a:endParaRPr lang="en-US" dirty="0"/>
          </a:p>
          <a:p>
            <a:pPr marL="279400" indent="-279400">
              <a:defRPr/>
            </a:pPr>
            <a:r>
              <a:rPr lang="en-US" dirty="0" smtClean="0"/>
              <a:t>Prototype user-interface</a:t>
            </a:r>
            <a:endParaRPr lang="en-US" dirty="0"/>
          </a:p>
          <a:p>
            <a:pPr marL="279400" indent="-279400">
              <a:defRPr/>
            </a:pPr>
            <a:r>
              <a:rPr lang="en-US" dirty="0"/>
              <a:t>Develop a test plan </a:t>
            </a:r>
            <a:r>
              <a:rPr lang="en-US" dirty="0" smtClean="0"/>
              <a:t>skeleton</a:t>
            </a:r>
            <a:endParaRPr lang="en-US" dirty="0"/>
          </a:p>
          <a:p>
            <a:pPr marL="279400" indent="-279400">
              <a:defRPr/>
            </a:pPr>
            <a:r>
              <a:rPr lang="en-US" dirty="0"/>
              <a:t>Perform some testing tasks </a:t>
            </a:r>
            <a:r>
              <a:rPr lang="en-US" dirty="0" smtClean="0"/>
              <a:t>yourself</a:t>
            </a:r>
            <a:endParaRPr lang="en-US" dirty="0"/>
          </a:p>
          <a:p>
            <a:pPr marL="279400" indent="-279400">
              <a:defRPr/>
            </a:pPr>
            <a:r>
              <a:rPr lang="en-US" dirty="0"/>
              <a:t>Outsource to US or EU programmer </a:t>
            </a:r>
            <a:r>
              <a:rPr lang="en-US" dirty="0" smtClean="0"/>
              <a:t>($30k)</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Arial" charset="0"/>
                <a:cs typeface="Arial" charset="0"/>
              </a:rPr>
              <a:t>What Are Your Options? (cont’d)</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noAutofit/>
          </a:bodyPr>
          <a:lstStyle/>
          <a:p>
            <a:pPr marL="228600" indent="-228600">
              <a:defRPr/>
            </a:pPr>
            <a:r>
              <a:rPr lang="en-US" dirty="0" smtClean="0"/>
              <a:t>Outsource </a:t>
            </a:r>
            <a:r>
              <a:rPr lang="en-US" dirty="0"/>
              <a:t>off-shore or hire a computer-science </a:t>
            </a:r>
            <a:r>
              <a:rPr lang="en-US" dirty="0" smtClean="0"/>
              <a:t>student</a:t>
            </a:r>
          </a:p>
          <a:p>
            <a:pPr lvl="2" indent="-228600">
              <a:defRPr/>
            </a:pPr>
            <a:r>
              <a:rPr lang="en-US" dirty="0" smtClean="0"/>
              <a:t>Students undependable?</a:t>
            </a:r>
          </a:p>
          <a:p>
            <a:pPr marL="177800" indent="-177800">
              <a:defRPr/>
            </a:pPr>
            <a:r>
              <a:rPr lang="en-US" dirty="0" smtClean="0">
                <a:hlinkClick r:id="rId3"/>
              </a:rPr>
              <a:t>Elance.com</a:t>
            </a:r>
            <a:r>
              <a:rPr lang="en-US" dirty="0" smtClean="0"/>
              <a:t> – clearing </a:t>
            </a:r>
            <a:r>
              <a:rPr lang="en-US" dirty="0"/>
              <a:t>house </a:t>
            </a:r>
            <a:r>
              <a:rPr lang="en-US" dirty="0" smtClean="0"/>
              <a:t>for iOS </a:t>
            </a:r>
            <a:r>
              <a:rPr lang="en-US" dirty="0"/>
              <a:t>development </a:t>
            </a:r>
            <a:r>
              <a:rPr lang="en-US" dirty="0" smtClean="0"/>
              <a:t>experts. </a:t>
            </a:r>
          </a:p>
          <a:p>
            <a:pPr marL="914400" lvl="2" indent="-393700">
              <a:defRPr/>
            </a:pPr>
            <a:r>
              <a:rPr lang="en-US" dirty="0" smtClean="0"/>
              <a:t>Lists developers</a:t>
            </a:r>
            <a:r>
              <a:rPr lang="en-US" dirty="0"/>
              <a:t> </a:t>
            </a:r>
            <a:r>
              <a:rPr lang="en-US" dirty="0" smtClean="0"/>
              <a:t>and </a:t>
            </a:r>
            <a:r>
              <a:rPr lang="en-US" dirty="0"/>
              <a:t>locations, typical </a:t>
            </a:r>
            <a:r>
              <a:rPr lang="en-US" dirty="0" smtClean="0"/>
              <a:t>costs, </a:t>
            </a:r>
            <a:r>
              <a:rPr lang="en-US" dirty="0"/>
              <a:t>ratings </a:t>
            </a:r>
            <a:r>
              <a:rPr lang="en-US" dirty="0" smtClean="0"/>
              <a:t>by previous customers</a:t>
            </a:r>
          </a:p>
          <a:p>
            <a:pPr marL="228600" indent="-228600">
              <a:defRPr/>
            </a:pPr>
            <a:r>
              <a:rPr lang="en-US" dirty="0" smtClean="0"/>
              <a:t>Hire </a:t>
            </a:r>
            <a:r>
              <a:rPr lang="en-US" dirty="0"/>
              <a:t>developers in India, </a:t>
            </a:r>
            <a:r>
              <a:rPr lang="en-US" dirty="0" smtClean="0"/>
              <a:t>Russia, </a:t>
            </a:r>
            <a:r>
              <a:rPr lang="en-US" dirty="0"/>
              <a:t>the Ukraine</a:t>
            </a:r>
            <a:r>
              <a:rPr lang="en-US" dirty="0" smtClean="0"/>
              <a:t>, </a:t>
            </a:r>
            <a:r>
              <a:rPr lang="en-US" dirty="0"/>
              <a:t>Romania, and other </a:t>
            </a:r>
            <a:r>
              <a:rPr lang="en-US" dirty="0" smtClean="0"/>
              <a:t>countries ($2000+)</a:t>
            </a:r>
          </a:p>
          <a:p>
            <a:pPr marL="228600" indent="-228600">
              <a:defRPr/>
            </a:pPr>
            <a:r>
              <a:rPr lang="en-US" dirty="0" smtClean="0"/>
              <a:t>Break big app into smaller, easily doable apps</a:t>
            </a:r>
          </a:p>
          <a:p>
            <a:pPr lvl="1">
              <a:buClrTx/>
              <a:defRPr/>
            </a:pP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63600" indent="-863600"/>
            <a:r>
              <a:rPr lang="en-US" dirty="0" smtClean="0"/>
              <a:t>Q1: What Are the Functions and Organization of the IS Department?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31775" indent="-231775">
              <a:buFont typeface="Arial" panose="020B0604020202020204" pitchFamily="34" charset="0"/>
              <a:buChar char="•"/>
            </a:pPr>
            <a:r>
              <a:rPr lang="en-US" dirty="0"/>
              <a:t>Plan </a:t>
            </a:r>
            <a:r>
              <a:rPr lang="en-US" dirty="0" smtClean="0"/>
              <a:t>use </a:t>
            </a:r>
            <a:r>
              <a:rPr lang="en-US" dirty="0"/>
              <a:t>of IS to accomplish organizational goals and </a:t>
            </a:r>
            <a:r>
              <a:rPr lang="en-US" dirty="0" smtClean="0"/>
              <a:t>strategy</a:t>
            </a:r>
            <a:endParaRPr lang="en-US" dirty="0"/>
          </a:p>
          <a:p>
            <a:pPr marL="231775" indent="-231775">
              <a:buFont typeface="Arial" panose="020B0604020202020204" pitchFamily="34" charset="0"/>
              <a:buChar char="•"/>
            </a:pPr>
            <a:r>
              <a:rPr lang="en-US" dirty="0" smtClean="0"/>
              <a:t>Manage </a:t>
            </a:r>
            <a:r>
              <a:rPr lang="en-US" dirty="0"/>
              <a:t>outsourcing </a:t>
            </a:r>
            <a:r>
              <a:rPr lang="en-US" dirty="0" smtClean="0"/>
              <a:t>relationships</a:t>
            </a:r>
            <a:endParaRPr lang="en-US" dirty="0"/>
          </a:p>
          <a:p>
            <a:pPr marL="231775" indent="-231775">
              <a:buFont typeface="Arial" panose="020B0604020202020204" pitchFamily="34" charset="0"/>
              <a:buChar char="•"/>
            </a:pPr>
            <a:r>
              <a:rPr lang="en-US" dirty="0" smtClean="0"/>
              <a:t>Protect </a:t>
            </a:r>
            <a:r>
              <a:rPr lang="en-US" dirty="0"/>
              <a:t>information </a:t>
            </a:r>
            <a:r>
              <a:rPr lang="en-US" dirty="0" smtClean="0"/>
              <a:t>assets</a:t>
            </a:r>
            <a:endParaRPr lang="en-US" dirty="0"/>
          </a:p>
          <a:p>
            <a:pPr marL="231775" indent="-231775">
              <a:buFont typeface="Arial" panose="020B0604020202020204" pitchFamily="34" charset="0"/>
              <a:buChar char="•"/>
            </a:pPr>
            <a:r>
              <a:rPr lang="en-US" dirty="0" smtClean="0"/>
              <a:t>Develop</a:t>
            </a:r>
            <a:r>
              <a:rPr lang="en-US" dirty="0"/>
              <a:t>, </a:t>
            </a:r>
            <a:r>
              <a:rPr lang="en-US" dirty="0" smtClean="0"/>
              <a:t>operate</a:t>
            </a:r>
            <a:r>
              <a:rPr lang="en-US" dirty="0"/>
              <a:t>,</a:t>
            </a:r>
            <a:r>
              <a:rPr lang="en-US" dirty="0" smtClean="0"/>
              <a:t> maintain </a:t>
            </a:r>
            <a:r>
              <a:rPr lang="en-US" dirty="0"/>
              <a:t>computing </a:t>
            </a:r>
            <a:r>
              <a:rPr lang="en-US" dirty="0" smtClean="0"/>
              <a:t>infrastructure</a:t>
            </a:r>
            <a:endParaRPr lang="en-US" dirty="0"/>
          </a:p>
          <a:p>
            <a:pPr marL="231775" indent="-231775">
              <a:buFont typeface="Arial" panose="020B0604020202020204" pitchFamily="34" charset="0"/>
              <a:buChar char="•"/>
            </a:pPr>
            <a:r>
              <a:rPr lang="en-US" dirty="0" smtClean="0"/>
              <a:t>Develop</a:t>
            </a:r>
            <a:r>
              <a:rPr lang="en-US" dirty="0"/>
              <a:t>, operate, </a:t>
            </a:r>
            <a:r>
              <a:rPr lang="en-US" dirty="0" smtClean="0"/>
              <a:t>maintain applications</a:t>
            </a:r>
            <a:endParaRPr lang="en-US" dirty="0"/>
          </a:p>
        </p:txBody>
      </p:sp>
    </p:spTree>
    <p:extLst>
      <p:ext uri="{BB962C8B-B14F-4D97-AF65-F5344CB8AC3E}">
        <p14:creationId xmlns:p14="http://schemas.microsoft.com/office/powerpoint/2010/main" xmlns="" val="3359220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referRelativeResize="0">
            <a:picLocks/>
          </p:cNvPicPr>
          <p:nvPr/>
        </p:nvPicPr>
        <p:blipFill>
          <a:blip r:embed="rId3" cstate="print"/>
          <a:stretch>
            <a:fillRect/>
          </a:stretch>
        </p:blipFill>
        <p:spPr>
          <a:xfrm>
            <a:off x="1524002" y="1611087"/>
            <a:ext cx="9144000" cy="3931920"/>
          </a:xfrm>
          <a:prstGeom prst="rect">
            <a:avLst/>
          </a:prstGeom>
        </p:spPr>
      </p:pic>
      <p:sp>
        <p:nvSpPr>
          <p:cNvPr id="5" name="Title 4"/>
          <p:cNvSpPr>
            <a:spLocks noGrp="1"/>
          </p:cNvSpPr>
          <p:nvPr>
            <p:ph type="title"/>
          </p:nvPr>
        </p:nvSpPr>
        <p:spPr/>
        <p:txBody>
          <a:bodyPr/>
          <a:lstStyle/>
          <a:p>
            <a:r>
              <a:rPr lang="en-US" dirty="0"/>
              <a:t>How Is the IS Department Organized</a:t>
            </a:r>
            <a:r>
              <a:rPr lang="en-US" dirty="0" smtClean="0"/>
              <a: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850462" y="1481905"/>
            <a:ext cx="10515600" cy="393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p:cNvSpPr txBox="1"/>
          <p:nvPr/>
        </p:nvSpPr>
        <p:spPr>
          <a:xfrm>
            <a:off x="1527254" y="4884807"/>
            <a:ext cx="835572" cy="61485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xmlns="" val="750586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p:txBody>
          <a:bodyPr/>
          <a:lstStyle/>
          <a:p>
            <a:r>
              <a:rPr lang="en-US" dirty="0" smtClean="0">
                <a:latin typeface="Arial" charset="0"/>
                <a:cs typeface="Arial" charset="0"/>
              </a:rPr>
              <a:t>What IS-Related Job Positions Exist?</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13" name="Picture 12"/>
          <p:cNvPicPr preferRelativeResize="0">
            <a:picLocks/>
          </p:cNvPicPr>
          <p:nvPr/>
        </p:nvPicPr>
        <p:blipFill>
          <a:blip r:embed="rId3" cstate="print"/>
          <a:stretch>
            <a:fillRect/>
          </a:stretch>
        </p:blipFill>
        <p:spPr>
          <a:xfrm>
            <a:off x="844641" y="1522366"/>
            <a:ext cx="10515600" cy="40233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p:txBody>
          <a:bodyPr/>
          <a:lstStyle/>
          <a:p>
            <a:r>
              <a:rPr lang="en-US" dirty="0" smtClean="0">
                <a:latin typeface="Arial" charset="0"/>
                <a:cs typeface="Arial" charset="0"/>
              </a:rPr>
              <a:t>What IS-Related Job Positions Exist?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844641" y="2265840"/>
            <a:ext cx="10515600" cy="3291840"/>
          </a:xfrm>
          <a:prstGeom prst="rect">
            <a:avLst/>
          </a:prstGeom>
        </p:spPr>
      </p:pic>
      <p:sp>
        <p:nvSpPr>
          <p:cNvPr id="12" name="AutoShape 7"/>
          <p:cNvSpPr>
            <a:spLocks noChangeAspect="1" noChangeArrowheads="1" noTextEdit="1"/>
          </p:cNvSpPr>
          <p:nvPr/>
        </p:nvSpPr>
        <p:spPr bwMode="auto">
          <a:xfrm>
            <a:off x="-407988" y="2984500"/>
            <a:ext cx="13007976"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p:cNvPicPr preferRelativeResize="0">
            <a:picLocks/>
          </p:cNvPicPr>
          <p:nvPr/>
        </p:nvPicPr>
        <p:blipFill>
          <a:blip r:embed="rId4" cstate="print"/>
          <a:stretch>
            <a:fillRect/>
          </a:stretch>
        </p:blipFill>
        <p:spPr>
          <a:xfrm>
            <a:off x="844641" y="1559605"/>
            <a:ext cx="10515600" cy="731520"/>
          </a:xfrm>
          <a:prstGeom prst="rect">
            <a:avLst/>
          </a:prstGeom>
        </p:spPr>
      </p:pic>
    </p:spTree>
    <p:extLst>
      <p:ext uri="{BB962C8B-B14F-4D97-AF65-F5344CB8AC3E}">
        <p14:creationId xmlns:p14="http://schemas.microsoft.com/office/powerpoint/2010/main" xmlns="" val="485606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What IS-Related Job Positions Exist?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9" name="Picture 8"/>
          <p:cNvPicPr preferRelativeResize="0">
            <a:picLocks/>
          </p:cNvPicPr>
          <p:nvPr/>
        </p:nvPicPr>
        <p:blipFill>
          <a:blip r:embed="rId2" cstate="print"/>
          <a:stretch>
            <a:fillRect/>
          </a:stretch>
        </p:blipFill>
        <p:spPr>
          <a:xfrm>
            <a:off x="844641" y="2280694"/>
            <a:ext cx="10515600" cy="3280657"/>
          </a:xfrm>
          <a:prstGeom prst="rect">
            <a:avLst/>
          </a:prstGeom>
        </p:spPr>
      </p:pic>
      <p:pic>
        <p:nvPicPr>
          <p:cNvPr id="11" name="Picture 9"/>
          <p:cNvPicPr preferRelativeResize="0">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4641" y="1593086"/>
            <a:ext cx="1051560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0487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p:txBody>
          <a:bodyPr/>
          <a:lstStyle/>
          <a:p>
            <a:r>
              <a:rPr lang="en-US" dirty="0" smtClean="0">
                <a:latin typeface="Arial" charset="0"/>
                <a:cs typeface="Arial" charset="0"/>
              </a:rPr>
              <a:t>What IS-Related Job Positions Exist?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844641" y="2242176"/>
            <a:ext cx="10515600" cy="3291840"/>
          </a:xfrm>
          <a:prstGeom prst="rect">
            <a:avLst/>
          </a:prstGeom>
        </p:spPr>
      </p:pic>
      <p:pic>
        <p:nvPicPr>
          <p:cNvPr id="10" name="Picture 9"/>
          <p:cNvPicPr preferRelativeResize="0">
            <a:picLocks/>
          </p:cNvPicPr>
          <p:nvPr/>
        </p:nvPicPr>
        <p:blipFill>
          <a:blip r:embed="rId4" cstate="print"/>
          <a:stretch>
            <a:fillRect/>
          </a:stretch>
        </p:blipFill>
        <p:spPr>
          <a:xfrm>
            <a:off x="844641" y="1583772"/>
            <a:ext cx="10515600" cy="731520"/>
          </a:xfrm>
          <a:prstGeom prst="rect">
            <a:avLst/>
          </a:prstGeom>
        </p:spPr>
      </p:pic>
    </p:spTree>
    <p:extLst>
      <p:ext uri="{BB962C8B-B14F-4D97-AF65-F5344CB8AC3E}">
        <p14:creationId xmlns:p14="http://schemas.microsoft.com/office/powerpoint/2010/main" xmlns="" val="38630455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2773</Words>
  <Application>Microsoft Office PowerPoint</Application>
  <PresentationFormat>Custom</PresentationFormat>
  <Paragraphs>262</Paragraphs>
  <Slides>32</Slides>
  <Notes>26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emis7e</vt:lpstr>
      <vt:lpstr>Chapter 11</vt:lpstr>
      <vt:lpstr>"I Don't Know Anything About Doing Business in India."</vt:lpstr>
      <vt:lpstr>Study Questions</vt:lpstr>
      <vt:lpstr>Q1: What Are the Functions and Organization of the IS Department?</vt:lpstr>
      <vt:lpstr>How Is the IS Department Organized?</vt:lpstr>
      <vt:lpstr>What IS-Related Job Positions Exist?</vt:lpstr>
      <vt:lpstr>What IS-Related Job Positions Exist? (cont'd)</vt:lpstr>
      <vt:lpstr>What IS-Related Job Positions Exist? (cont'd)</vt:lpstr>
      <vt:lpstr>What IS-Related Job Positions Exist? (cont'd)</vt:lpstr>
      <vt:lpstr>What IS-Related Job Positions Exist? (cont'd)</vt:lpstr>
      <vt:lpstr>Salaries for Information Systems Jobs</vt:lpstr>
      <vt:lpstr>Q2: How Do Organizations Plan the Use of IS?</vt:lpstr>
      <vt:lpstr>So What? Is James Right for the Job?</vt:lpstr>
      <vt:lpstr>So What? Is James Right for the Job? (cont’d)</vt:lpstr>
      <vt:lpstr>Q3: What Are the Advantages and Disadvantages of Outsourcing?</vt:lpstr>
      <vt:lpstr>Popular Reasons for Outsourcing IS Services</vt:lpstr>
      <vt:lpstr>Risk Reduction</vt:lpstr>
      <vt:lpstr>International Outsourcing</vt:lpstr>
      <vt:lpstr>What Are Outsourcing Alternatives?</vt:lpstr>
      <vt:lpstr>Risks of Outsourcing</vt:lpstr>
      <vt:lpstr>Benefits Outweighed by Long-Term Costs</vt:lpstr>
      <vt:lpstr>Q4: What Are Your IS Rights and Responsibilities? </vt:lpstr>
      <vt:lpstr>What Are Your IS Rights and Responsibilities? (cont’d)</vt:lpstr>
      <vt:lpstr>How Does the Knowledge in this Chapter Help You?</vt:lpstr>
      <vt:lpstr>How Does the Knowledge in this Chapter Help You? (cont’d)</vt:lpstr>
      <vt:lpstr>Ethics Guide: Privacy vs Productivity BYOD Dilemma</vt:lpstr>
      <vt:lpstr>Ethics Guide: Privacy vs Productivity BYOD Dilemma  (cont’d) </vt:lpstr>
      <vt:lpstr>Guide: Is Outsourcing Fool’s Gold?</vt:lpstr>
      <vt:lpstr>Active Review</vt:lpstr>
      <vt:lpstr>Case Study 11: iApp$$$$ 4 U</vt:lpstr>
      <vt:lpstr>What Are Your Options?</vt:lpstr>
      <vt:lpstr>What Are Your Options? (cont’d)</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2013-11-15T21:45:03Z</dcterms:created>
  <dcterms:modified xsi:type="dcterms:W3CDTF">2016-06-10T09:21:36Z</dcterms:modified>
</cp:coreProperties>
</file>